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5" r:id="rId2"/>
    <p:sldMasterId id="2147483655" r:id="rId3"/>
    <p:sldMasterId id="2147483693" r:id="rId4"/>
  </p:sldMasterIdLst>
  <p:notesMasterIdLst>
    <p:notesMasterId r:id="rId44"/>
  </p:notesMasterIdLst>
  <p:handoutMasterIdLst>
    <p:handoutMasterId r:id="rId45"/>
  </p:handoutMasterIdLst>
  <p:sldIdLst>
    <p:sldId id="270" r:id="rId5"/>
    <p:sldId id="311" r:id="rId6"/>
    <p:sldId id="318" r:id="rId7"/>
    <p:sldId id="342" r:id="rId8"/>
    <p:sldId id="313" r:id="rId9"/>
    <p:sldId id="344" r:id="rId10"/>
    <p:sldId id="322" r:id="rId11"/>
    <p:sldId id="340" r:id="rId12"/>
    <p:sldId id="317" r:id="rId13"/>
    <p:sldId id="345" r:id="rId14"/>
    <p:sldId id="319" r:id="rId15"/>
    <p:sldId id="320" r:id="rId16"/>
    <p:sldId id="341" r:id="rId17"/>
    <p:sldId id="321" r:id="rId18"/>
    <p:sldId id="314" r:id="rId19"/>
    <p:sldId id="346" r:id="rId20"/>
    <p:sldId id="315" r:id="rId21"/>
    <p:sldId id="325" r:id="rId22"/>
    <p:sldId id="316" r:id="rId23"/>
    <p:sldId id="323" r:id="rId24"/>
    <p:sldId id="333" r:id="rId25"/>
    <p:sldId id="324" r:id="rId26"/>
    <p:sldId id="326" r:id="rId27"/>
    <p:sldId id="343" r:id="rId28"/>
    <p:sldId id="327" r:id="rId29"/>
    <p:sldId id="331" r:id="rId30"/>
    <p:sldId id="338" r:id="rId31"/>
    <p:sldId id="328" r:id="rId32"/>
    <p:sldId id="330" r:id="rId33"/>
    <p:sldId id="332" r:id="rId34"/>
    <p:sldId id="329" r:id="rId35"/>
    <p:sldId id="339" r:id="rId36"/>
    <p:sldId id="334" r:id="rId37"/>
    <p:sldId id="335" r:id="rId38"/>
    <p:sldId id="336" r:id="rId39"/>
    <p:sldId id="337" r:id="rId40"/>
    <p:sldId id="310" r:id="rId41"/>
    <p:sldId id="278" r:id="rId42"/>
    <p:sldId id="263" r:id="rId43"/>
  </p:sldIdLst>
  <p:sldSz cx="9144000" cy="5143500" type="screen16x9"/>
  <p:notesSz cx="6669088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1">
          <p15:clr>
            <a:srgbClr val="A4A3A4"/>
          </p15:clr>
        </p15:guide>
        <p15:guide id="2" orient="horz" pos="239">
          <p15:clr>
            <a:srgbClr val="A4A3A4"/>
          </p15:clr>
        </p15:guide>
        <p15:guide id="3" orient="horz" pos="2783">
          <p15:clr>
            <a:srgbClr val="A4A3A4"/>
          </p15:clr>
        </p15:guide>
        <p15:guide id="4" orient="horz" pos="1026">
          <p15:clr>
            <a:srgbClr val="A4A3A4"/>
          </p15:clr>
        </p15:guide>
        <p15:guide id="5" pos="865">
          <p15:clr>
            <a:srgbClr val="A4A3A4"/>
          </p15:clr>
        </p15:guide>
        <p15:guide id="6" pos="5291">
          <p15:clr>
            <a:srgbClr val="A4A3A4"/>
          </p15:clr>
        </p15:guide>
        <p15:guide id="7" pos="2879">
          <p15:clr>
            <a:srgbClr val="A4A3A4"/>
          </p15:clr>
        </p15:guide>
        <p15:guide id="8" pos="5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0" autoAdjust="0"/>
    <p:restoredTop sz="99900" autoAdjust="0"/>
  </p:normalViewPr>
  <p:slideViewPr>
    <p:cSldViewPr snapToGrid="0" snapToObjects="1">
      <p:cViewPr varScale="1">
        <p:scale>
          <a:sx n="150" d="100"/>
          <a:sy n="150" d="100"/>
        </p:scale>
        <p:origin x="492" y="126"/>
      </p:cViewPr>
      <p:guideLst>
        <p:guide orient="horz" pos="711"/>
        <p:guide orient="horz" pos="239"/>
        <p:guide orient="horz" pos="2783"/>
        <p:guide orient="horz" pos="1026"/>
        <p:guide pos="865"/>
        <p:guide pos="5291"/>
        <p:guide pos="2879"/>
        <p:guide pos="5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8DA1C-AA06-4412-B3FE-A4E808DF2920}" type="datetimeFigureOut">
              <a:rPr lang="fi-FI" smtClean="0"/>
              <a:t>6.10.2022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93A6F-5875-40DA-B53D-1ED648966D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41853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02E4A-5DDF-4096-9D06-F3190C7EC199}" type="datetimeFigureOut">
              <a:rPr lang="fi-FI" smtClean="0"/>
              <a:t>6.10.2022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B27A6-3006-45BF-BACA-0F797FF25A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940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bull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9" y="1376363"/>
            <a:ext cx="6734175" cy="3043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9388" indent="-179388">
              <a:buFont typeface="Arial"/>
              <a:buChar char="•"/>
              <a:defRPr/>
            </a:lvl1pPr>
            <a:lvl2pPr marL="540000" indent="-180000">
              <a:buFont typeface="Lucida Grande"/>
              <a:buChar char="–"/>
              <a:defRPr/>
            </a:lvl2pPr>
            <a:lvl3pPr marL="900000" indent="-180000">
              <a:buSzPct val="60000"/>
              <a:buFont typeface="Courier New"/>
              <a:buChar char="o"/>
              <a:defRPr/>
            </a:lvl3pPr>
            <a:lvl4pPr marL="1260000" indent="-180000">
              <a:buSzPct val="100000"/>
              <a:buFont typeface="Lucida Grande"/>
              <a:buChar char="–"/>
              <a:defRPr/>
            </a:lvl4pPr>
            <a:lvl5pPr marL="1620000">
              <a:defRPr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379810"/>
            <a:ext cx="7412952" cy="748904"/>
          </a:xfrm>
          <a:prstGeom prst="rect">
            <a:avLst/>
          </a:prstGeom>
        </p:spPr>
        <p:txBody>
          <a:bodyPr vert="horz" lIns="0" tIns="0" rIns="91440" bIns="0" rtlCol="0" anchor="b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678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ko_kuva_kirjaime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89"/>
            <a:ext cx="9196188" cy="51670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681" y="4234277"/>
            <a:ext cx="1549400" cy="75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87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ion alku valk vaaka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4911" y="3306448"/>
            <a:ext cx="7632950" cy="1456052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700" baseline="0"/>
            </a:lvl2pPr>
            <a:lvl3pPr marL="540000" indent="-180000">
              <a:lnSpc>
                <a:spcPts val="2200"/>
              </a:lnSpc>
              <a:buSzPct val="90000"/>
              <a:buFont typeface="Lucida Grande"/>
              <a:buChar char="-"/>
              <a:defRPr sz="17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884911" y="2820461"/>
            <a:ext cx="7632950" cy="4859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CC0A20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2" name="Picture 1" descr="LUUPPI_1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20"/>
            <a:ext cx="9144000" cy="25776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681" y="4234277"/>
            <a:ext cx="1549400" cy="75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793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 alku sin pysty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4" y="0"/>
            <a:ext cx="4573587" cy="5143500"/>
          </a:xfrm>
          <a:blipFill rotWithShape="1">
            <a:blip r:embed="rId2"/>
            <a:srcRect/>
            <a:stretch>
              <a:fillRect t="-20531" b="-12849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12,7 x 19,05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2809656"/>
            <a:ext cx="3511708" cy="145671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7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67197" y="1376358"/>
            <a:ext cx="3511708" cy="127529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6" name="Picture 5" descr="TAI-logo_NEGA_NoTxt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681" y="4178760"/>
            <a:ext cx="15494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12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1-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89" y="1376363"/>
            <a:ext cx="6734175" cy="304343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/>
              <a:t>Click to </a:t>
            </a:r>
            <a:br>
              <a:rPr lang="fi-FI" dirty="0"/>
            </a:br>
            <a:r>
              <a:rPr lang="fi-FI" dirty="0"/>
              <a:t>edit master text styles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379810"/>
            <a:ext cx="7412952" cy="74890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/>
              <a:t>Sisällysluettelo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899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379810"/>
            <a:ext cx="7412952" cy="74890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/>
              <a:t>Sisällysluettelo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89" y="1376363"/>
            <a:ext cx="3306721" cy="304343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 baseline="0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/>
              <a:t>Click to edit master text styles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110472" y="1376363"/>
            <a:ext cx="3187392" cy="304343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9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/>
              <a:t>Click to edit master text styles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39733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463403" y="2121013"/>
            <a:ext cx="6031310" cy="165503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00">
                <a:solidFill>
                  <a:srgbClr val="000000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19910" y="2121012"/>
            <a:ext cx="1773017" cy="1087167"/>
          </a:xfrm>
          <a:prstGeom prst="rect">
            <a:avLst/>
          </a:prstGeom>
        </p:spPr>
        <p:txBody>
          <a:bodyPr anchor="t">
            <a:noAutofit/>
          </a:bodyPr>
          <a:lstStyle>
            <a:lvl1pPr algn="r">
              <a:lnSpc>
                <a:spcPts val="8500"/>
              </a:lnSpc>
              <a:spcAft>
                <a:spcPts val="0"/>
              </a:spcAft>
              <a:defRPr sz="8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47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MAH_SLOGA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2700"/>
            <a:ext cx="9144000" cy="257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702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2700"/>
            <a:ext cx="9143999" cy="257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808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527423" y="1801906"/>
            <a:ext cx="8091213" cy="2408660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1700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527423" y="2256229"/>
            <a:ext cx="8091213" cy="1385387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Kiitos!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504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0413" y="379811"/>
            <a:ext cx="3829050" cy="11759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FontTx/>
              <a:buNone/>
              <a:defRPr/>
            </a:lvl1pPr>
            <a:lvl2pPr marL="360000" indent="-180000">
              <a:buFont typeface="Arial"/>
              <a:buChar char="•"/>
              <a:defRPr/>
            </a:lvl2pPr>
            <a:lvl3pPr marL="576000" indent="-180000">
              <a:buSzPct val="100000"/>
              <a:buFont typeface="Lucida Grande"/>
              <a:buChar char="-"/>
              <a:defRPr/>
            </a:lvl3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379810"/>
            <a:ext cx="3463327" cy="74890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0045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1">
          <a:blip r:embed="rId2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98758"/>
            <a:ext cx="9143999" cy="545984"/>
          </a:xfrm>
        </p:spPr>
        <p:txBody>
          <a:bodyPr anchor="b">
            <a:normAutofit/>
          </a:bodyPr>
          <a:lstStyle>
            <a:lvl1pPr algn="ctr">
              <a:defRPr sz="2994">
                <a:solidFill>
                  <a:srgbClr val="E6002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41945" y="2975781"/>
            <a:ext cx="6460110" cy="694348"/>
          </a:xfrm>
        </p:spPr>
        <p:txBody>
          <a:bodyPr>
            <a:normAutofit/>
          </a:bodyPr>
          <a:lstStyle>
            <a:lvl1pPr marL="0" indent="0" algn="ctr">
              <a:buNone/>
              <a:defRPr sz="1361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3" indent="0" algn="ctr">
              <a:buNone/>
              <a:defRPr sz="1500"/>
            </a:lvl2pPr>
            <a:lvl3pPr marL="685804" indent="0" algn="ctr">
              <a:buNone/>
              <a:defRPr sz="1350"/>
            </a:lvl3pPr>
            <a:lvl4pPr marL="1028707" indent="0" algn="ctr">
              <a:buNone/>
              <a:defRPr sz="1200"/>
            </a:lvl4pPr>
            <a:lvl5pPr marL="1371609" indent="0" algn="ctr">
              <a:buNone/>
              <a:defRPr sz="1200"/>
            </a:lvl5pPr>
            <a:lvl6pPr marL="1714511" indent="0" algn="ctr">
              <a:buNone/>
              <a:defRPr sz="1200"/>
            </a:lvl6pPr>
            <a:lvl7pPr marL="2057413" indent="0" algn="ctr">
              <a:buNone/>
              <a:defRPr sz="1200"/>
            </a:lvl7pPr>
            <a:lvl8pPr marL="2400316" indent="0" algn="ctr">
              <a:buNone/>
              <a:defRPr sz="1200"/>
            </a:lvl8pPr>
            <a:lvl9pPr marL="2743218" indent="0" algn="ctr">
              <a:buNone/>
              <a:defRPr sz="1200"/>
            </a:lvl9pPr>
          </a:lstStyle>
          <a:p>
            <a:r>
              <a:rPr lang="fi-FI"/>
              <a:t>Pvm.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2CC0E-F81A-4CDA-A461-9226638E3431}" type="datetimeFigureOut">
              <a:rPr lang="fi-FI" smtClean="0"/>
              <a:t>6.10.2022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177" y="4767264"/>
            <a:ext cx="1782596" cy="273844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9177-5526-486E-908A-C22B4974B1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72310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6177" y="238125"/>
            <a:ext cx="1821888" cy="994172"/>
          </a:xfrm>
        </p:spPr>
        <p:txBody>
          <a:bodyPr>
            <a:normAutofit/>
          </a:bodyPr>
          <a:lstStyle>
            <a:lvl1pPr>
              <a:defRPr sz="953">
                <a:solidFill>
                  <a:srgbClr val="E6002D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br>
              <a:rPr lang="fi-FI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8064" y="238125"/>
            <a:ext cx="7031931" cy="4394597"/>
          </a:xfrm>
        </p:spPr>
        <p:txBody>
          <a:bodyPr>
            <a:normAutofit/>
          </a:bodyPr>
          <a:lstStyle>
            <a:lvl1pPr>
              <a:defRPr sz="816"/>
            </a:lvl1pPr>
            <a:lvl2pPr>
              <a:defRPr sz="816"/>
            </a:lvl2pPr>
            <a:lvl3pPr>
              <a:defRPr sz="816"/>
            </a:lvl3pPr>
            <a:lvl4pPr>
              <a:defRPr sz="816"/>
            </a:lvl4pPr>
            <a:lvl5pPr>
              <a:defRPr sz="816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2CC0E-F81A-4CDA-A461-9226638E3431}" type="datetimeFigureOut">
              <a:rPr lang="fi-FI" smtClean="0"/>
              <a:t>6.10.2022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9177-5526-486E-908A-C22B4974B1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15540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_otsikkoa_kaksi_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5065" y="238125"/>
            <a:ext cx="7054931" cy="21972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2CC0E-F81A-4CDA-A461-9226638E3431}" type="datetimeFigureOut">
              <a:rPr lang="fi-FI" smtClean="0"/>
              <a:t>6.10.2022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9177-5526-486E-908A-C22B4974B12D}" type="slidenum">
              <a:rPr lang="fi-FI" smtClean="0"/>
              <a:t>‹#›</a:t>
            </a:fld>
            <a:endParaRPr lang="fi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17BF375-8F3D-42F0-B760-234F42BB918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955065" y="2446240"/>
            <a:ext cx="7054931" cy="21972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15" name="Tekstin paikkamerkki 14">
            <a:extLst>
              <a:ext uri="{FF2B5EF4-FFF2-40B4-BE49-F238E27FC236}">
                <a16:creationId xmlns:a16="http://schemas.microsoft.com/office/drawing/2014/main" id="{589B817D-430F-436B-9163-A1EC9A6CE7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6177" y="2446239"/>
            <a:ext cx="1782649" cy="994453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953" b="1">
                <a:solidFill>
                  <a:srgbClr val="E6002D"/>
                </a:solidFill>
              </a:defRPr>
            </a:lvl1pPr>
          </a:lstStyle>
          <a:p>
            <a:pPr lvl="0"/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36092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2CC0E-F81A-4CDA-A461-9226638E3431}" type="datetimeFigureOut">
              <a:rPr lang="fi-FI" smtClean="0"/>
              <a:t>6.10.2022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9177-5526-486E-908A-C22B4974B1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1249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2CC0E-F81A-4CDA-A461-9226638E3431}" type="datetimeFigureOut">
              <a:rPr lang="fi-FI" smtClean="0"/>
              <a:t>6.10.2022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9177-5526-486E-908A-C22B4974B12D}" type="slidenum">
              <a:rPr lang="fi-FI" smtClean="0"/>
              <a:t>‹#›</a:t>
            </a:fld>
            <a:endParaRPr lang="fi-FI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0ADC6D53-6CF4-4324-BDBD-A2E767E0AF85}"/>
              </a:ext>
            </a:extLst>
          </p:cNvPr>
          <p:cNvSpPr txBox="1"/>
          <p:nvPr userDrawn="1"/>
        </p:nvSpPr>
        <p:spPr>
          <a:xfrm>
            <a:off x="0" y="2226227"/>
            <a:ext cx="9144000" cy="720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082" b="1">
                <a:solidFill>
                  <a:srgbClr val="CC0A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Innostu!</a:t>
            </a:r>
          </a:p>
        </p:txBody>
      </p:sp>
    </p:spTree>
    <p:extLst>
      <p:ext uri="{BB962C8B-B14F-4D97-AF65-F5344CB8AC3E}">
        <p14:creationId xmlns:p14="http://schemas.microsoft.com/office/powerpoint/2010/main" val="2000788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2" y="4844840"/>
            <a:ext cx="1854203" cy="273844"/>
          </a:xfrm>
          <a:prstGeom prst="rect">
            <a:avLst/>
          </a:prstGeom>
        </p:spPr>
        <p:txBody>
          <a:bodyPr/>
          <a:lstStyle/>
          <a:p>
            <a:fld id="{03EC00C8-F1B7-2944-9586-9D7BE099D493}" type="datetimeFigureOut">
              <a:rPr lang="fi-FI" smtClean="0"/>
              <a:pPr/>
              <a:t>6.10.2022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40" y="4844840"/>
            <a:ext cx="3617103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5" y="4844840"/>
            <a:ext cx="984019" cy="273844"/>
          </a:xfrm>
          <a:prstGeom prst="rect">
            <a:avLst/>
          </a:prstGeom>
        </p:spPr>
        <p:txBody>
          <a:bodyPr/>
          <a:lstStyle/>
          <a:p>
            <a:fld id="{4405C51C-2442-D142-9BF9-4937EC59EA3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996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ogo_is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I_LOGO_RGB_WHIT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586" y="583090"/>
            <a:ext cx="6594045" cy="40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599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sion alku valk vaaka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4911" y="3306448"/>
            <a:ext cx="7632950" cy="1456052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700" baseline="0"/>
            </a:lvl2pPr>
            <a:lvl3pPr marL="540000" indent="-180000">
              <a:lnSpc>
                <a:spcPts val="2200"/>
              </a:lnSpc>
              <a:buSzPct val="90000"/>
              <a:buFont typeface="Lucida Grande"/>
              <a:buChar char="-"/>
              <a:defRPr sz="17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884911" y="2820461"/>
            <a:ext cx="7632950" cy="4859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CC0A20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2" name="Picture 1" descr="LUUPPI_1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20"/>
            <a:ext cx="9144000" cy="25776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681" y="4234277"/>
            <a:ext cx="1549400" cy="75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059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2700"/>
            <a:ext cx="9143999" cy="257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163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527423" y="2256229"/>
            <a:ext cx="8091213" cy="1385387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Kiitos!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319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_is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I_LOGO_RGB_WHITE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586" y="583090"/>
            <a:ext cx="6594045" cy="40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207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ko_kuva_juliste+tyttö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89"/>
            <a:ext cx="9196188" cy="5167089"/>
          </a:xfrm>
          <a:prstGeom prst="rect">
            <a:avLst/>
          </a:prstGeom>
        </p:spPr>
      </p:pic>
      <p:pic>
        <p:nvPicPr>
          <p:cNvPr id="6" name="Picture 5" descr="TAI-logo_NEGA_NoTxt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681" y="4178760"/>
            <a:ext cx="15494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579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6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10.jp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379388"/>
            <a:ext cx="6733382" cy="304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910" y="386408"/>
            <a:ext cx="7412159" cy="741567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681" y="4234277"/>
            <a:ext cx="1549400" cy="75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035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84" r:id="rId2"/>
    <p:sldLayoutId id="2147483692" r:id="rId3"/>
    <p:sldLayoutId id="2147483699" r:id="rId4"/>
    <p:sldLayoutId id="2147483700" r:id="rId5"/>
    <p:sldLayoutId id="2147483701" r:id="rId6"/>
    <p:sldLayoutId id="2147483702" r:id="rId7"/>
  </p:sldLayoutIdLst>
  <p:txStyles>
    <p:titleStyle>
      <a:lvl1pPr algn="l" defTabSz="457200" rtl="0" eaLnBrk="1" latinLnBrk="0" hangingPunct="1">
        <a:lnSpc>
          <a:spcPts val="3300"/>
        </a:lnSpc>
        <a:spcBef>
          <a:spcPct val="0"/>
        </a:spcBef>
        <a:buNone/>
        <a:defRPr sz="3200" b="1" kern="1200">
          <a:solidFill>
            <a:srgbClr val="CC0A20"/>
          </a:solidFill>
          <a:latin typeface="Arial"/>
          <a:ea typeface="+mj-ea"/>
          <a:cs typeface="Arial"/>
        </a:defRPr>
      </a:lvl1pPr>
    </p:titleStyle>
    <p:bodyStyle>
      <a:lvl1pPr marL="177800" indent="-1778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•"/>
        <a:defRPr sz="1700" kern="1200">
          <a:solidFill>
            <a:schemeClr val="tx1"/>
          </a:solidFill>
          <a:latin typeface="Arial"/>
          <a:ea typeface="+mn-ea"/>
          <a:cs typeface="Arial"/>
        </a:defRPr>
      </a:lvl1pPr>
      <a:lvl2pPr marL="57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2pPr>
      <a:lvl3pPr marL="93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60000"/>
        <a:buFont typeface="Courier New"/>
        <a:buChar char="o"/>
        <a:defRPr sz="1700" kern="1200">
          <a:solidFill>
            <a:schemeClr val="tx1"/>
          </a:solidFill>
          <a:latin typeface="Arial"/>
          <a:ea typeface="+mn-ea"/>
          <a:cs typeface="Arial"/>
        </a:defRPr>
      </a:lvl3pPr>
      <a:lvl4pPr marL="129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100000"/>
        <a:buFont typeface="Lucida Grande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4pPr>
      <a:lvl5pPr marL="165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0A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379388"/>
            <a:ext cx="6733382" cy="304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910" y="386408"/>
            <a:ext cx="7412159" cy="741567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59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6" r:id="rId2"/>
    <p:sldLayoutId id="2147483687" r:id="rId3"/>
    <p:sldLayoutId id="2147483680" r:id="rId4"/>
    <p:sldLayoutId id="2147483681" r:id="rId5"/>
  </p:sldLayoutIdLst>
  <p:txStyles>
    <p:titleStyle>
      <a:lvl1pPr algn="l" defTabSz="457200" rtl="0" eaLnBrk="1" latinLnBrk="0" hangingPunct="1">
        <a:lnSpc>
          <a:spcPts val="3300"/>
        </a:lnSpc>
        <a:spcBef>
          <a:spcPct val="0"/>
        </a:spcBef>
        <a:buNone/>
        <a:defRPr sz="32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177800" indent="-1778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•"/>
        <a:defRPr sz="1700" kern="1200">
          <a:solidFill>
            <a:schemeClr val="tx1"/>
          </a:solidFill>
          <a:latin typeface="Arial"/>
          <a:ea typeface="+mn-ea"/>
          <a:cs typeface="Arial"/>
        </a:defRPr>
      </a:lvl1pPr>
      <a:lvl2pPr marL="54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2pPr>
      <a:lvl3pPr marL="90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60000"/>
        <a:buFont typeface="Courier New"/>
        <a:buChar char="o"/>
        <a:defRPr sz="1700" kern="1200">
          <a:solidFill>
            <a:schemeClr val="tx1"/>
          </a:solidFill>
          <a:latin typeface="Arial"/>
          <a:ea typeface="+mn-ea"/>
          <a:cs typeface="Arial"/>
        </a:defRPr>
      </a:lvl3pPr>
      <a:lvl4pPr marL="126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100000"/>
        <a:buFont typeface="Lucida Grande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4pPr>
      <a:lvl5pPr marL="162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0A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911" y="379811"/>
            <a:ext cx="7412952" cy="74890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379388"/>
            <a:ext cx="6733382" cy="30418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pic>
        <p:nvPicPr>
          <p:cNvPr id="3" name="Picture 2" descr="TAI-logo_NEGA_NoTxt.ai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681" y="4178760"/>
            <a:ext cx="15494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72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56" r:id="rId3"/>
    <p:sldLayoutId id="2147483689" r:id="rId4"/>
    <p:sldLayoutId id="2147483690" r:id="rId5"/>
    <p:sldLayoutId id="2147483661" r:id="rId6"/>
    <p:sldLayoutId id="2147483662" r:id="rId7"/>
  </p:sldLayoutIdLst>
  <p:txStyles>
    <p:titleStyle>
      <a:lvl1pPr algn="l" defTabSz="457200" rtl="0" eaLnBrk="1" latinLnBrk="0" hangingPunct="1">
        <a:lnSpc>
          <a:spcPts val="3300"/>
        </a:lnSpc>
        <a:spcBef>
          <a:spcPct val="0"/>
        </a:spcBef>
        <a:buNone/>
        <a:defRPr sz="32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None/>
        <a:defRPr sz="1700" kern="1200">
          <a:solidFill>
            <a:schemeClr val="tx1"/>
          </a:solidFill>
          <a:latin typeface="Arial"/>
          <a:ea typeface="+mn-ea"/>
          <a:cs typeface="Arial"/>
        </a:defRPr>
      </a:lvl1pPr>
      <a:lvl2pPr marL="144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•"/>
        <a:defRPr sz="1700" kern="1200">
          <a:solidFill>
            <a:schemeClr val="tx1"/>
          </a:solidFill>
          <a:latin typeface="Arial"/>
          <a:ea typeface="+mn-ea"/>
          <a:cs typeface="Arial"/>
        </a:defRPr>
      </a:lvl2pPr>
      <a:lvl3pPr marL="54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3pPr>
      <a:lvl4pPr marL="90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60000"/>
        <a:buFont typeface="Courier New"/>
        <a:buChar char="o"/>
        <a:defRPr sz="1700" kern="1200">
          <a:solidFill>
            <a:schemeClr val="tx1"/>
          </a:solidFill>
          <a:latin typeface="Arial"/>
          <a:ea typeface="+mn-ea"/>
          <a:cs typeface="Arial"/>
        </a:defRPr>
      </a:lvl4pPr>
      <a:lvl5pPr marL="126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0" y="219075"/>
            <a:ext cx="9144000" cy="468511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150" tIns="33575" rIns="67150" bIns="335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1439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6177" y="238125"/>
            <a:ext cx="1782596" cy="994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5066" y="238125"/>
            <a:ext cx="6914281" cy="43945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6177" y="4362381"/>
            <a:ext cx="178259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2CC0E-F81A-4CDA-A461-9226638E3431}" type="datetimeFigureOut">
              <a:rPr lang="fi-FI" smtClean="0"/>
              <a:t>6.10.2022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178" y="3942090"/>
            <a:ext cx="178259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30244" y="4641568"/>
            <a:ext cx="2057400" cy="2547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A9177-5526-486E-908A-C22B4974B12D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0" t="19727" r="3690" b="19797"/>
          <a:stretch/>
        </p:blipFill>
        <p:spPr>
          <a:xfrm>
            <a:off x="7762298" y="4518366"/>
            <a:ext cx="1107048" cy="40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862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</p:sldLayoutIdLst>
  <p:txStyles>
    <p:titleStyle>
      <a:lvl1pPr algn="l" defTabSz="685804" rtl="0" eaLnBrk="1" latinLnBrk="0" hangingPunct="1">
        <a:lnSpc>
          <a:spcPct val="90000"/>
        </a:lnSpc>
        <a:spcBef>
          <a:spcPct val="0"/>
        </a:spcBef>
        <a:buNone/>
        <a:defRPr sz="953" b="1" kern="1200" cap="none" normalizeH="0" baseline="0">
          <a:solidFill>
            <a:srgbClr val="E6002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685804" rtl="0" eaLnBrk="1" latinLnBrk="0" hangingPunct="1">
        <a:lnSpc>
          <a:spcPct val="100000"/>
        </a:lnSpc>
        <a:spcBef>
          <a:spcPts val="750"/>
        </a:spcBef>
        <a:buFontTx/>
        <a:buNone/>
        <a:defRPr sz="816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70661" indent="-170661" algn="l" defTabSz="685804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816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29894" indent="-170661" algn="l" defTabSz="685804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–"/>
        <a:defRPr sz="816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667523" indent="-170661" algn="l" defTabSz="685804" rtl="0" eaLnBrk="1" latinLnBrk="0" hangingPunct="1">
        <a:lnSpc>
          <a:spcPct val="100000"/>
        </a:lnSpc>
        <a:spcBef>
          <a:spcPts val="375"/>
        </a:spcBef>
        <a:buFont typeface="Courier New" panose="02070309020205020404" pitchFamily="49" charset="0"/>
        <a:buChar char="o"/>
        <a:defRPr sz="816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14875" indent="-170661" algn="l" defTabSz="685804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–"/>
        <a:defRPr sz="816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63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65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67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69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4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7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9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1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3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16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18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urkuai.fi/turun-ammatti-instituutti/tyo-ja-yrityselama/tyoelamapalaute" TargetMode="Externa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urkuai.fi/turun-ammatti-instituutti/hakijalle/jatkuva-haku/jatkuva-haku-haussa-olevat-koulutukset-2" TargetMode="Externa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blogit.jao.fi/parasta_osaamista/osaamisen-arviointioppaat/" TargetMode="External"/><Relationship Id="rId3" Type="http://schemas.openxmlformats.org/officeDocument/2006/relationships/hyperlink" Target="https://www.finlex.fi/fi/laki/ajantasa/2003/20030434" TargetMode="External"/><Relationship Id="rId7" Type="http://schemas.openxmlformats.org/officeDocument/2006/relationships/hyperlink" Target="http://www.turkuai.fi/laatukasikirja" TargetMode="External"/><Relationship Id="rId2" Type="http://schemas.openxmlformats.org/officeDocument/2006/relationships/hyperlink" Target="https://www.finlex.fi/fi/laki/alkup/2017/20170531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perusteet.opintopolku.fi/#/fi/opas/4426603/tiedot" TargetMode="External"/><Relationship Id="rId5" Type="http://schemas.openxmlformats.org/officeDocument/2006/relationships/hyperlink" Target="https://eperusteet.opintopolku.fi/#/fi/opas/4343283/tiedot" TargetMode="External"/><Relationship Id="rId4" Type="http://schemas.openxmlformats.org/officeDocument/2006/relationships/hyperlink" Target="https://www.finlex.fi/fi/laki/alkup/2017/20170673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eperusteet.opintopolku.fi/#/fi/selaus/kooste/ammatillinenkoulutus?hakutyyppi=perusteet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0634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9577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n paikkamerkki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OSAAMISEN ARVIOINTI NÄYTÖSSÄ</a:t>
            </a:r>
          </a:p>
        </p:txBody>
      </p:sp>
    </p:spTree>
    <p:extLst>
      <p:ext uri="{BB962C8B-B14F-4D97-AF65-F5344CB8AC3E}">
        <p14:creationId xmlns:p14="http://schemas.microsoft.com/office/powerpoint/2010/main" val="2461660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NÄYTTÖ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62109" y="1216961"/>
            <a:ext cx="6733382" cy="3041843"/>
          </a:xfrm>
        </p:spPr>
        <p:txBody>
          <a:bodyPr>
            <a:normAutofit fontScale="25000" lnSpcReduction="20000"/>
          </a:bodyPr>
          <a:lstStyle/>
          <a:p>
            <a:pPr lvl="0">
              <a:lnSpc>
                <a:spcPct val="120000"/>
              </a:lnSpc>
            </a:pPr>
            <a:r>
              <a:rPr lang="fi-FI" sz="5600" dirty="0">
                <a:solidFill>
                  <a:prstClr val="black"/>
                </a:solidFill>
              </a:rPr>
              <a:t>Näyttö on </a:t>
            </a:r>
            <a:r>
              <a:rPr lang="fi-FI" sz="5600" b="1" dirty="0">
                <a:solidFill>
                  <a:prstClr val="black"/>
                </a:solidFill>
              </a:rPr>
              <a:t>opiskelijan tilaisuus osoittaa osaamisensa</a:t>
            </a:r>
            <a:r>
              <a:rPr lang="fi-FI" sz="5600" dirty="0">
                <a:solidFill>
                  <a:prstClr val="black"/>
                </a:solidFill>
              </a:rPr>
              <a:t>. Vähintään yksi arvioija on aina paikalla näytössä.</a:t>
            </a:r>
          </a:p>
          <a:p>
            <a:pPr lvl="0">
              <a:lnSpc>
                <a:spcPct val="120000"/>
              </a:lnSpc>
            </a:pPr>
            <a:r>
              <a:rPr lang="fi-FI" sz="5600" dirty="0">
                <a:solidFill>
                  <a:prstClr val="black"/>
                </a:solidFill>
              </a:rPr>
              <a:t>Näyttö suunnitellaan yksilöllisesti - HOKS </a:t>
            </a:r>
          </a:p>
          <a:p>
            <a:pPr lvl="1">
              <a:lnSpc>
                <a:spcPct val="120000"/>
              </a:lnSpc>
            </a:pPr>
            <a:r>
              <a:rPr lang="fi-FI" sz="5600" dirty="0">
                <a:solidFill>
                  <a:prstClr val="black"/>
                </a:solidFill>
              </a:rPr>
              <a:t>Näytön </a:t>
            </a:r>
            <a:r>
              <a:rPr lang="fi-FI" sz="5600" b="1" dirty="0">
                <a:solidFill>
                  <a:prstClr val="black"/>
                </a:solidFill>
              </a:rPr>
              <a:t>ajankohta on määriteltävä</a:t>
            </a:r>
            <a:r>
              <a:rPr lang="fi-FI" sz="5600" dirty="0">
                <a:solidFill>
                  <a:prstClr val="black"/>
                </a:solidFill>
              </a:rPr>
              <a:t>. </a:t>
            </a:r>
          </a:p>
          <a:p>
            <a:pPr lvl="1">
              <a:lnSpc>
                <a:spcPct val="120000"/>
              </a:lnSpc>
            </a:pPr>
            <a:r>
              <a:rPr lang="fi-FI" sz="5600" b="1" dirty="0"/>
              <a:t>NÄYTTÖ</a:t>
            </a:r>
            <a:r>
              <a:rPr lang="fi-FI" sz="5600" dirty="0"/>
              <a:t>=	</a:t>
            </a:r>
          </a:p>
          <a:p>
            <a:pPr marL="396000" lvl="1" indent="0">
              <a:lnSpc>
                <a:spcPct val="120000"/>
              </a:lnSpc>
              <a:buNone/>
            </a:pPr>
            <a:r>
              <a:rPr lang="fi-FI" sz="5600" dirty="0"/>
              <a:t>käytännön </a:t>
            </a:r>
            <a:r>
              <a:rPr lang="fi-FI" sz="5600" b="1" dirty="0"/>
              <a:t>työtehtävät työpaikalla</a:t>
            </a:r>
          </a:p>
          <a:p>
            <a:pPr marL="396000" lvl="1" indent="0">
              <a:lnSpc>
                <a:spcPct val="120000"/>
              </a:lnSpc>
              <a:buNone/>
            </a:pPr>
            <a:r>
              <a:rPr lang="fi-FI" sz="5600" dirty="0"/>
              <a:t>tutkinnon edellyttämät dokumentit</a:t>
            </a:r>
          </a:p>
          <a:p>
            <a:pPr marL="396000" lvl="1" indent="0">
              <a:lnSpc>
                <a:spcPct val="120000"/>
              </a:lnSpc>
              <a:buNone/>
            </a:pPr>
            <a:r>
              <a:rPr lang="fi-FI" sz="5600" dirty="0"/>
              <a:t>tutkinnon edellyttämät erillispätevyydet</a:t>
            </a:r>
          </a:p>
          <a:p>
            <a:pPr marL="396000" lvl="1" indent="0">
              <a:lnSpc>
                <a:spcPct val="120000"/>
              </a:lnSpc>
              <a:buNone/>
            </a:pPr>
            <a:r>
              <a:rPr lang="fi-FI" sz="5600" dirty="0"/>
              <a:t>näytön aikana syntyvät dokumentit</a:t>
            </a:r>
          </a:p>
          <a:p>
            <a:pPr lvl="1">
              <a:lnSpc>
                <a:spcPct val="120000"/>
              </a:lnSpc>
            </a:pPr>
            <a:r>
              <a:rPr lang="fi-FI" sz="5600" dirty="0">
                <a:solidFill>
                  <a:prstClr val="black"/>
                </a:solidFill>
              </a:rPr>
              <a:t>Näyttöä voidaan täydentää käytännön työtehtävien lisäksi tutkinnon perusteissa kuvatuilla tavoilla (muu osaamisen osoittaminen). Täydentäminen tehdään ennen arviointikeskustelua.</a:t>
            </a:r>
          </a:p>
          <a:p>
            <a:pPr lvl="1">
              <a:lnSpc>
                <a:spcPct val="120000"/>
              </a:lnSpc>
            </a:pPr>
            <a:endParaRPr lang="fi-FI" sz="1400" dirty="0">
              <a:solidFill>
                <a:prstClr val="black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87625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NÄYTTÖYMPÄRISTÖ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1800" dirty="0">
                <a:solidFill>
                  <a:prstClr val="black"/>
                </a:solidFill>
              </a:rPr>
              <a:t>Näyttöympäristö on pääsääntöisesti </a:t>
            </a:r>
            <a:r>
              <a:rPr lang="fi-FI" sz="1800" b="1" dirty="0">
                <a:solidFill>
                  <a:prstClr val="black"/>
                </a:solidFill>
              </a:rPr>
              <a:t>oikea työpaikka</a:t>
            </a:r>
            <a:r>
              <a:rPr lang="fi-FI" sz="1800" dirty="0">
                <a:solidFill>
                  <a:prstClr val="black"/>
                </a:solidFill>
              </a:rPr>
              <a:t>, jossa voi osoittaa tutkinnon perusteissa määrättyä osaamista.</a:t>
            </a:r>
          </a:p>
          <a:p>
            <a:r>
              <a:rPr lang="fi-FI" sz="1800" dirty="0">
                <a:solidFill>
                  <a:prstClr val="black"/>
                </a:solidFill>
              </a:rPr>
              <a:t>Perustellusta syystä näyttöympäristö voi olla oppilaitoksen oppimisympäristö.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4051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n paikkamerkki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b="1" dirty="0"/>
              <a:t>Kattavuus</a:t>
            </a:r>
          </a:p>
          <a:p>
            <a:pPr lvl="1"/>
            <a:r>
              <a:rPr lang="fi-FI" dirty="0"/>
              <a:t>Oikeat työtehtävät oikeassa näyttöympäristössä</a:t>
            </a:r>
          </a:p>
          <a:p>
            <a:pPr lvl="1"/>
            <a:r>
              <a:rPr lang="fi-FI" dirty="0"/>
              <a:t>Kaikki ammattitaitovaatimukset arvioidaan</a:t>
            </a:r>
          </a:p>
          <a:p>
            <a:pPr lvl="1"/>
            <a:r>
              <a:rPr lang="fi-FI" dirty="0"/>
              <a:t>Tutkinnon perusteissa edellytetyt dokumentit, muu osaamisen osoittaminen, simuloidut tilanteet</a:t>
            </a:r>
          </a:p>
          <a:p>
            <a:r>
              <a:rPr lang="fi-FI" b="1" dirty="0"/>
              <a:t>Luotettavuus</a:t>
            </a:r>
          </a:p>
          <a:p>
            <a:pPr lvl="1"/>
            <a:r>
              <a:rPr lang="fi-FI" dirty="0"/>
              <a:t>Arviointi perustuu voimassa oleva lainsäädäntö, tutkintojen perusteisiin, koulutuksen järjestäjän osaamisen arvioinnin toteuttamissuunnitelmaan, opiskelijan HOKS ja oikein valittuihin arvioijiin</a:t>
            </a:r>
          </a:p>
          <a:p>
            <a:pPr lvl="1"/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ARVIOINNIN KATTAVUUS JA LUOTETTAVUUS</a:t>
            </a:r>
          </a:p>
        </p:txBody>
      </p:sp>
    </p:spTree>
    <p:extLst>
      <p:ext uri="{BB962C8B-B14F-4D97-AF65-F5344CB8AC3E}">
        <p14:creationId xmlns:p14="http://schemas.microsoft.com/office/powerpoint/2010/main" val="2372256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AMMATTITAITOVAATIMUKSET JA ARVIOINTIKRITEERIT 1.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Esimerkki elintarvikealan perustutkinnosta: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graphicFrame>
        <p:nvGraphicFramePr>
          <p:cNvPr id="4" name="Taulukko 3"/>
          <p:cNvGraphicFramePr>
            <a:graphicFrameLocks noGrp="1"/>
          </p:cNvGraphicFramePr>
          <p:nvPr/>
        </p:nvGraphicFramePr>
        <p:xfrm>
          <a:off x="1927654" y="1915297"/>
          <a:ext cx="5430795" cy="3120083"/>
        </p:xfrm>
        <a:graphic>
          <a:graphicData uri="http://schemas.openxmlformats.org/drawingml/2006/table">
            <a:tbl>
              <a:tblPr/>
              <a:tblGrid>
                <a:gridCol w="814619">
                  <a:extLst>
                    <a:ext uri="{9D8B030D-6E8A-4147-A177-3AD203B41FA5}">
                      <a16:colId xmlns:a16="http://schemas.microsoft.com/office/drawing/2014/main" val="228192781"/>
                    </a:ext>
                  </a:extLst>
                </a:gridCol>
                <a:gridCol w="4616176">
                  <a:extLst>
                    <a:ext uri="{9D8B030D-6E8A-4147-A177-3AD203B41FA5}">
                      <a16:colId xmlns:a16="http://schemas.microsoft.com/office/drawing/2014/main" val="1776180012"/>
                    </a:ext>
                  </a:extLst>
                </a:gridCol>
              </a:tblGrid>
              <a:tr h="807264">
                <a:tc>
                  <a:txBody>
                    <a:bodyPr/>
                    <a:lstStyle/>
                    <a:p>
                      <a:pPr fontAlgn="ctr"/>
                      <a:r>
                        <a:rPr lang="fi-FI" sz="1200" dirty="0">
                          <a:effectLst/>
                        </a:rPr>
                        <a:t>Tyydyttävä 1</a:t>
                      </a:r>
                    </a:p>
                  </a:txBody>
                  <a:tcPr marL="33425" marR="33425" marT="33425" marB="334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05E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fi-FI" sz="1200">
                          <a:effectLst/>
                        </a:rPr>
                        <a:t>huolehtii henkilökohtaisesta hygieniastaan ja pukeutuu työkohteen vaatimusten mukaisesti,noudattaa tuotteiden valmistuksessa omavalvontaa ja hygieniamääräyksiä</a:t>
                      </a:r>
                    </a:p>
                  </a:txBody>
                  <a:tcPr marL="33425" marR="33425" marT="33425" marB="33425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05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245848"/>
                  </a:ext>
                </a:extLst>
              </a:tr>
              <a:tr h="442723">
                <a:tc>
                  <a:txBody>
                    <a:bodyPr/>
                    <a:lstStyle/>
                    <a:p>
                      <a:pPr fontAlgn="ctr"/>
                      <a:r>
                        <a:rPr lang="fi-FI" sz="1200">
                          <a:effectLst/>
                        </a:rPr>
                        <a:t>Tyydyttävä 2</a:t>
                      </a:r>
                    </a:p>
                  </a:txBody>
                  <a:tcPr marL="33425" marR="33425" marT="33425" marB="334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9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fi-FI" sz="1200">
                        <a:effectLst/>
                      </a:endParaRPr>
                    </a:p>
                  </a:txBody>
                  <a:tcPr marL="33425" marR="33425" marT="33425" marB="33425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1343115"/>
                  </a:ext>
                </a:extLst>
              </a:tr>
              <a:tr h="807264">
                <a:tc>
                  <a:txBody>
                    <a:bodyPr/>
                    <a:lstStyle/>
                    <a:p>
                      <a:pPr fontAlgn="ctr"/>
                      <a:r>
                        <a:rPr lang="fi-FI" sz="1200">
                          <a:effectLst/>
                        </a:rPr>
                        <a:t>Hyvä 3</a:t>
                      </a:r>
                    </a:p>
                  </a:txBody>
                  <a:tcPr marL="33425" marR="33425" marT="33425" marB="334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090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fi-FI" sz="1200">
                          <a:effectLst/>
                        </a:rPr>
                        <a:t>huolehtii henkilökohtaisesta hygieniastaan ja pukeutuu työkohteen vaatimusten mukaisesti, noudattaa tuotteiden valmistuksessa omavalvontaa ja hygieniamääräyksiä</a:t>
                      </a:r>
                    </a:p>
                  </a:txBody>
                  <a:tcPr marL="33425" marR="33425" marT="33425" marB="33425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0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018270"/>
                  </a:ext>
                </a:extLst>
              </a:tr>
              <a:tr h="255568">
                <a:tc>
                  <a:txBody>
                    <a:bodyPr/>
                    <a:lstStyle/>
                    <a:p>
                      <a:pPr fontAlgn="ctr"/>
                      <a:r>
                        <a:rPr lang="fi-FI" sz="1200">
                          <a:effectLst/>
                        </a:rPr>
                        <a:t>Hyvä 4</a:t>
                      </a:r>
                    </a:p>
                  </a:txBody>
                  <a:tcPr marL="33425" marR="33425" marT="33425" marB="334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fi-FI" sz="1200">
                        <a:effectLst/>
                      </a:endParaRPr>
                    </a:p>
                  </a:txBody>
                  <a:tcPr marL="33425" marR="33425" marT="33425" marB="33425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DE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1654701"/>
                  </a:ext>
                </a:extLst>
              </a:tr>
              <a:tr h="807264">
                <a:tc>
                  <a:txBody>
                    <a:bodyPr/>
                    <a:lstStyle/>
                    <a:p>
                      <a:pPr fontAlgn="ctr"/>
                      <a:r>
                        <a:rPr lang="fi-FI" sz="1200">
                          <a:effectLst/>
                        </a:rPr>
                        <a:t>Kiitettävä 5</a:t>
                      </a:r>
                    </a:p>
                  </a:txBody>
                  <a:tcPr marL="33425" marR="33425" marT="33425" marB="33425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0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fi-FI" sz="1200" dirty="0">
                          <a:effectLst/>
                        </a:rPr>
                        <a:t>huolehtii henkilökohtaisesta hygieniastaan ja pukeutuu työkohteen vaatimusten mukaisesti, noudattaa tuotteiden valmistuksessa omavalvontaa ja hygieniamääräyksiä</a:t>
                      </a:r>
                    </a:p>
                  </a:txBody>
                  <a:tcPr marL="33425" marR="33425" marT="33425" marB="33425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DE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96503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00464" y="1700138"/>
            <a:ext cx="11335065" cy="786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761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Omavalvonta- ja hygieniavaatimusten mukaisesti toimiminen omassa työtehtävässä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Opiskelija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064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84910" y="637821"/>
            <a:ext cx="7412159" cy="741567"/>
          </a:xfrm>
        </p:spPr>
        <p:txBody>
          <a:bodyPr/>
          <a:lstStyle/>
          <a:p>
            <a:r>
              <a:rPr lang="fi-FI" dirty="0"/>
              <a:t>AMMATTITAITOVAATIMUKSET JA ARVIOINTIKRITEERIT 2. uudistuneet perustutkintojen perusteet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99EC28C1-500E-486E-A914-7D11F74C6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71" y="1549400"/>
            <a:ext cx="3455229" cy="1181100"/>
          </a:xfrm>
          <a:prstGeom prst="rect">
            <a:avLst/>
          </a:prstGeom>
        </p:spPr>
      </p:pic>
      <p:pic>
        <p:nvPicPr>
          <p:cNvPr id="11" name="Kuva 10" descr="C:\Users\marianvi\AppData\Local\Microsoft\Windows\INetCache\Content.MSO\B8359DE3.tmp">
            <a:extLst>
              <a:ext uri="{FF2B5EF4-FFF2-40B4-BE49-F238E27FC236}">
                <a16:creationId xmlns:a16="http://schemas.microsoft.com/office/drawing/2014/main" id="{328004DB-A984-44A0-86F1-0FFF615494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255" y="1380826"/>
            <a:ext cx="4934945" cy="36752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5239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ARVIOINTIASTEIKOT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Tutkinnon osaamisen arvioinnin kriteerit kertovat riman, joka tulee ylittää</a:t>
            </a:r>
          </a:p>
          <a:p>
            <a:pPr lvl="1"/>
            <a:r>
              <a:rPr lang="fi-FI" dirty="0"/>
              <a:t>perustutkinnossa tasoille </a:t>
            </a:r>
            <a:r>
              <a:rPr lang="fi-FI" b="1" dirty="0"/>
              <a:t>tyydyttävä 1-2 – hyvä 3-4 – kiitettävä 5 </a:t>
            </a:r>
          </a:p>
          <a:p>
            <a:pPr lvl="1"/>
            <a:r>
              <a:rPr lang="fi-FI" dirty="0"/>
              <a:t>ammatti- ja erikoisammattitutkinnossa tasolle </a:t>
            </a:r>
            <a:r>
              <a:rPr lang="fi-FI" b="1" dirty="0"/>
              <a:t>hyväksytty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90258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000" dirty="0"/>
              <a:t>ERITYINEN TUKI SEKÄ ARVIOINNIN MUKAUTTAMINEN TAI AMMATTITAITOVAATIMUKSISTA POIKKEAMINEN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fi-FI" sz="1500" b="1" dirty="0">
                <a:solidFill>
                  <a:prstClr val="black"/>
                </a:solidFill>
              </a:rPr>
              <a:t>Mukauttamisessa</a:t>
            </a:r>
            <a:r>
              <a:rPr lang="fi-FI" sz="1500" dirty="0">
                <a:solidFill>
                  <a:prstClr val="black"/>
                </a:solidFill>
              </a:rPr>
              <a:t> erityistä tukea saavalle opiskelijalle laaditaan yksilöllinen </a:t>
            </a:r>
            <a:r>
              <a:rPr lang="fi-FI" sz="1400" dirty="0">
                <a:solidFill>
                  <a:prstClr val="black"/>
                </a:solidFill>
              </a:rPr>
              <a:t>osaamisen</a:t>
            </a:r>
            <a:r>
              <a:rPr lang="fi-FI" sz="1500" dirty="0">
                <a:solidFill>
                  <a:prstClr val="black"/>
                </a:solidFill>
              </a:rPr>
              <a:t> arviointi opiskelijan henkilökohtaisten tavoitteiden ja valmiuksien mukaisesti. </a:t>
            </a:r>
          </a:p>
          <a:p>
            <a:pPr lvl="0"/>
            <a:r>
              <a:rPr lang="fi-FI" sz="1500" b="1" dirty="0">
                <a:solidFill>
                  <a:prstClr val="black"/>
                </a:solidFill>
              </a:rPr>
              <a:t>Poikkeamisessa</a:t>
            </a:r>
            <a:r>
              <a:rPr lang="fi-FI" sz="1500" dirty="0">
                <a:solidFill>
                  <a:prstClr val="black"/>
                </a:solidFill>
              </a:rPr>
              <a:t> tutkinnon suorittajan ei tarvitse osoittaa jotakin tutkinnon perusteiden edellyttämää osaamista esim. terveydellisistä syistä tai ”kohtuuttomuuden” vuoksi.</a:t>
            </a:r>
          </a:p>
          <a:p>
            <a:pPr lvl="0"/>
            <a:r>
              <a:rPr lang="fi-FI" sz="1500" dirty="0">
                <a:solidFill>
                  <a:prstClr val="black"/>
                </a:solidFill>
              </a:rPr>
              <a:t>Arviointi tehdään vertaamalla osaamista yksilöllisiin arviointikriteereihin (</a:t>
            </a:r>
            <a:r>
              <a:rPr lang="fi-FI" sz="1500" dirty="0" err="1">
                <a:solidFill>
                  <a:prstClr val="black"/>
                </a:solidFill>
              </a:rPr>
              <a:t>HOKSissa</a:t>
            </a:r>
            <a:r>
              <a:rPr lang="fi-FI" sz="1500" dirty="0">
                <a:solidFill>
                  <a:prstClr val="black"/>
                </a:solidFill>
              </a:rPr>
              <a:t>) ja todistukseen tulee tästä merkintä.</a:t>
            </a:r>
          </a:p>
          <a:p>
            <a:pPr lvl="0"/>
            <a:r>
              <a:rPr lang="fi-FI" sz="1500" dirty="0">
                <a:solidFill>
                  <a:prstClr val="black"/>
                </a:solidFill>
              </a:rPr>
              <a:t>Tutkinnon perusteet kertovat, mitä vaatimuksia ei voi mukauttaa ja mistä ei voi poiketa.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20735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ARVIOIJAT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fi-FI" sz="5600" dirty="0"/>
              <a:t>Ammatillisissa tutkinnon osissa </a:t>
            </a:r>
            <a:r>
              <a:rPr lang="fi-FI" sz="5600" b="1" dirty="0"/>
              <a:t>opettaja ja työelämän edustaja</a:t>
            </a:r>
            <a:r>
              <a:rPr lang="fi-FI" sz="5600" dirty="0"/>
              <a:t>, joilla on</a:t>
            </a:r>
            <a:endParaRPr lang="fi-FI" sz="5600" dirty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5600" dirty="0">
                <a:solidFill>
                  <a:prstClr val="black"/>
                </a:solidFill>
              </a:rPr>
              <a:t>riittävä suoritettavaan tutkintoon ja erityisesti arvioitavaan tutkinnon osaan liittyvä ammattitaito ja osaaminen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5600" dirty="0">
                <a:solidFill>
                  <a:prstClr val="black"/>
                </a:solidFill>
              </a:rPr>
              <a:t>riittävä perehtyneisyys arviointiin ja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5600" dirty="0">
                <a:solidFill>
                  <a:prstClr val="black"/>
                </a:solidFill>
              </a:rPr>
              <a:t>riittävä perehtyneisyys suoritettavan tutkinnon perusteisiin.</a:t>
            </a:r>
          </a:p>
          <a:p>
            <a:pPr marL="344750" indent="-285750">
              <a:buFont typeface="Arial" panose="020B0604020202020204" pitchFamily="34" charset="0"/>
              <a:buChar char="•"/>
            </a:pPr>
            <a:r>
              <a:rPr lang="fi-FI" sz="5600" dirty="0">
                <a:solidFill>
                  <a:prstClr val="black"/>
                </a:solidFill>
              </a:rPr>
              <a:t>Arvioija ilmoittaa itse </a:t>
            </a:r>
            <a:r>
              <a:rPr lang="fi-FI" sz="5600" b="1" dirty="0">
                <a:solidFill>
                  <a:prstClr val="black"/>
                </a:solidFill>
              </a:rPr>
              <a:t>esteellisyytensä</a:t>
            </a:r>
            <a:r>
              <a:rPr lang="fi-FI" sz="5600" dirty="0">
                <a:solidFill>
                  <a:prstClr val="black"/>
                </a:solidFill>
              </a:rPr>
              <a:t> hallintolain mukaisten perusteiden vuoksi: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5600" dirty="0">
                <a:solidFill>
                  <a:prstClr val="black"/>
                </a:solidFill>
              </a:rPr>
              <a:t>Läheisyys, hyöty tai vahinko, toimeksiantosuhde sekä erityiset syyt, joiden takia  puolueettomuus voi vaarantua.</a:t>
            </a:r>
          </a:p>
          <a:p>
            <a:endParaRPr lang="fi-FI" dirty="0"/>
          </a:p>
          <a:p>
            <a:endParaRPr lang="fi-FI" dirty="0"/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32879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5E60E6-73D8-4D22-8C91-904EFBF3EB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115" y="2437532"/>
            <a:ext cx="7274563" cy="545984"/>
          </a:xfrm>
        </p:spPr>
        <p:txBody>
          <a:bodyPr>
            <a:normAutofit/>
          </a:bodyPr>
          <a:lstStyle/>
          <a:p>
            <a:r>
              <a:rPr lang="fi-FI" dirty="0"/>
              <a:t>Osaamisen arviointi näytöissä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789F729-78A3-45D7-A7E6-EE69D522CF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0577" y="3628713"/>
            <a:ext cx="5139380" cy="595950"/>
          </a:xfrm>
        </p:spPr>
        <p:txBody>
          <a:bodyPr vert="horz" lIns="62215" tIns="31107" rIns="62215" bIns="31107" rtlCol="0" anchor="t">
            <a:normAutofit/>
          </a:bodyPr>
          <a:lstStyle/>
          <a:p>
            <a:r>
              <a:rPr lang="fi-FI" dirty="0"/>
              <a:t>Arvioijien perehdytys</a:t>
            </a:r>
          </a:p>
          <a:p>
            <a:r>
              <a:rPr lang="fi-FI" dirty="0"/>
              <a:t>10/2020</a:t>
            </a:r>
          </a:p>
        </p:txBody>
      </p:sp>
    </p:spTree>
    <p:extLst>
      <p:ext uri="{BB962C8B-B14F-4D97-AF65-F5344CB8AC3E}">
        <p14:creationId xmlns:p14="http://schemas.microsoft.com/office/powerpoint/2010/main" val="3383680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ARVIOIJIEN TEHTÄVÄT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84910" y="1216962"/>
            <a:ext cx="6733382" cy="304184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fi-FI" sz="4800" dirty="0"/>
              <a:t>Arviointi on </a:t>
            </a:r>
            <a:r>
              <a:rPr lang="fi-FI" sz="4800" b="1" dirty="0"/>
              <a:t>julkinen hallintotehtävä</a:t>
            </a:r>
            <a:r>
              <a:rPr lang="fi-FI" sz="4800" dirty="0"/>
              <a:t>.</a:t>
            </a:r>
          </a:p>
          <a:p>
            <a:pPr>
              <a:lnSpc>
                <a:spcPct val="120000"/>
              </a:lnSpc>
            </a:pPr>
            <a:r>
              <a:rPr lang="fi-FI" sz="4800" dirty="0"/>
              <a:t>Arvioijien tehtäviä ovat</a:t>
            </a:r>
          </a:p>
          <a:p>
            <a:pPr lvl="1">
              <a:lnSpc>
                <a:spcPct val="120000"/>
              </a:lnSpc>
            </a:pPr>
            <a:r>
              <a:rPr lang="fi-FI" sz="4800" dirty="0"/>
              <a:t>Opiskelijan </a:t>
            </a:r>
            <a:r>
              <a:rPr lang="fi-FI" sz="4800" b="1" dirty="0"/>
              <a:t>osaamisen arviointi näytössä </a:t>
            </a:r>
            <a:r>
              <a:rPr lang="fi-FI" sz="4800" dirty="0"/>
              <a:t>ja muussa osaamisen osoittamisessa. Arviointi tehdään </a:t>
            </a:r>
            <a:r>
              <a:rPr lang="fi-FI" sz="4800" b="1" dirty="0"/>
              <a:t>tutkinnon osittain</a:t>
            </a:r>
            <a:r>
              <a:rPr lang="fi-FI" sz="4800" dirty="0"/>
              <a:t>.</a:t>
            </a:r>
          </a:p>
          <a:p>
            <a:pPr lvl="1">
              <a:lnSpc>
                <a:spcPct val="120000"/>
              </a:lnSpc>
            </a:pPr>
            <a:r>
              <a:rPr lang="fi-FI" sz="4800" dirty="0"/>
              <a:t>Arviointinsa </a:t>
            </a:r>
            <a:r>
              <a:rPr lang="fi-FI" sz="4800" b="1" dirty="0"/>
              <a:t>dokumentointi</a:t>
            </a:r>
            <a:r>
              <a:rPr lang="fi-FI" sz="4800" dirty="0"/>
              <a:t> niin, että arviointi toisen arvioijan kanssa onnistuu.</a:t>
            </a:r>
          </a:p>
          <a:p>
            <a:pPr lvl="1">
              <a:lnSpc>
                <a:spcPct val="120000"/>
              </a:lnSpc>
            </a:pPr>
            <a:r>
              <a:rPr lang="fi-FI" sz="4800" dirty="0"/>
              <a:t>Opiskelijan kannustaminen </a:t>
            </a:r>
            <a:r>
              <a:rPr lang="fi-FI" sz="4800" b="1" dirty="0"/>
              <a:t>itsearviointiin</a:t>
            </a:r>
            <a:r>
              <a:rPr lang="fi-FI" sz="4800" dirty="0"/>
              <a:t>.</a:t>
            </a:r>
          </a:p>
          <a:p>
            <a:pPr lvl="1">
              <a:lnSpc>
                <a:spcPct val="120000"/>
              </a:lnSpc>
            </a:pPr>
            <a:r>
              <a:rPr lang="fi-FI" sz="4800" b="1" dirty="0"/>
              <a:t>Arviointikeskusteluun</a:t>
            </a:r>
            <a:r>
              <a:rPr lang="fi-FI" sz="4800" dirty="0"/>
              <a:t> osallistuminen ja </a:t>
            </a:r>
            <a:r>
              <a:rPr lang="fi-FI" sz="4800" b="1" dirty="0"/>
              <a:t>arviointipäätöksen tekeminen </a:t>
            </a:r>
            <a:r>
              <a:rPr lang="fi-FI" sz="4800" dirty="0"/>
              <a:t>yhdessä toisen arvioijan kanssa.</a:t>
            </a:r>
          </a:p>
          <a:p>
            <a:pPr lvl="1">
              <a:lnSpc>
                <a:spcPct val="120000"/>
              </a:lnSpc>
            </a:pPr>
            <a:r>
              <a:rPr lang="fi-FI" sz="4800" b="1" dirty="0"/>
              <a:t>Palautteen antaminen </a:t>
            </a:r>
            <a:r>
              <a:rPr lang="fi-FI" sz="4800" dirty="0"/>
              <a:t>opiskelijan osaamisesta.</a:t>
            </a:r>
          </a:p>
          <a:p>
            <a:pPr lvl="1">
              <a:lnSpc>
                <a:spcPct val="120000"/>
              </a:lnSpc>
            </a:pPr>
            <a:r>
              <a:rPr lang="fi-FI" sz="4800" b="1" dirty="0"/>
              <a:t>Arvioinnin tarkistaminen </a:t>
            </a:r>
            <a:r>
              <a:rPr lang="fi-FI" sz="4800" dirty="0"/>
              <a:t>toisen arvioijan kanssa, jos opiskelijaa sitä pyytää.</a:t>
            </a:r>
          </a:p>
          <a:p>
            <a:pPr lvl="1"/>
            <a:endParaRPr lang="fi-FI" dirty="0"/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143503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ARVIOINNIN EETTISYYS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fi-FI" sz="5600" dirty="0"/>
              <a:t>Toimin ammatissani vastuullisesti, oikeudenmukaisesti, rohkeasti ja rehellisesti.</a:t>
            </a:r>
          </a:p>
          <a:p>
            <a:r>
              <a:rPr lang="fi-FI" sz="5600" dirty="0"/>
              <a:t>Edistän suvaitsevaisuutta ja kulttuurien välistä ymmärtämystä.</a:t>
            </a:r>
          </a:p>
          <a:p>
            <a:r>
              <a:rPr lang="fi-FI" sz="5600" dirty="0"/>
              <a:t>Kunnioitan yksityisyyden suojaa.</a:t>
            </a:r>
          </a:p>
          <a:p>
            <a:r>
              <a:rPr lang="fi-FI" sz="5600" dirty="0"/>
              <a:t>Kunnioitan toisen henkistä omaisuutta ja tekijänoikeuksia.</a:t>
            </a:r>
          </a:p>
          <a:p>
            <a:r>
              <a:rPr lang="fi-FI" sz="5600" dirty="0"/>
              <a:t>Kehitän jatkuvasti itseäni ja erityisesti ammatillista osaamistani.</a:t>
            </a:r>
          </a:p>
          <a:p>
            <a:r>
              <a:rPr lang="fi-FI" sz="5600" dirty="0"/>
              <a:t>Pidän huolta itsestäni ja toisista.</a:t>
            </a:r>
          </a:p>
          <a:p>
            <a:r>
              <a:rPr lang="fi-FI" sz="5600" dirty="0"/>
              <a:t>Muuta ?</a:t>
            </a:r>
          </a:p>
          <a:p>
            <a:pPr marL="0" indent="0">
              <a:buNone/>
            </a:pPr>
            <a:r>
              <a:rPr lang="fi-FI" sz="2200" dirty="0"/>
              <a:t>Lähde: Olli Vuorinen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76496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ARVIOINTIMENETELMÄT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Vain yhdellä menetelmällä ei useinkaan päästä laadukkaaseen tulokseen.</a:t>
            </a:r>
          </a:p>
          <a:p>
            <a:r>
              <a:rPr lang="fi-FI" b="1" dirty="0"/>
              <a:t>Arviointimenetelmiä</a:t>
            </a:r>
            <a:r>
              <a:rPr lang="fi-FI" dirty="0"/>
              <a:t> voivat olla:</a:t>
            </a:r>
          </a:p>
          <a:p>
            <a:pPr lvl="1"/>
            <a:r>
              <a:rPr lang="fi-FI" dirty="0"/>
              <a:t>työskentelyn seuraaminen ja havainnointi</a:t>
            </a:r>
          </a:p>
          <a:p>
            <a:pPr lvl="1"/>
            <a:r>
              <a:rPr lang="fi-FI" dirty="0"/>
              <a:t>kyseleminen, keskusteleminen, haastatteleminen</a:t>
            </a:r>
          </a:p>
          <a:p>
            <a:pPr lvl="1"/>
            <a:r>
              <a:rPr lang="fi-FI" dirty="0"/>
              <a:t>kuvien tai videoiden avulla arviointi</a:t>
            </a:r>
          </a:p>
          <a:p>
            <a:pPr lvl="1"/>
            <a:r>
              <a:rPr lang="fi-FI" dirty="0"/>
              <a:t>kirjallisten dokumenttien arviointi</a:t>
            </a:r>
          </a:p>
        </p:txBody>
      </p:sp>
    </p:spTree>
    <p:extLst>
      <p:ext uri="{BB962C8B-B14F-4D97-AF65-F5344CB8AC3E}">
        <p14:creationId xmlns:p14="http://schemas.microsoft.com/office/powerpoint/2010/main" val="24624225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ARVIOINNIN DOKUMENTOINTI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fi-FI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Osaamisen arvioijat dokumentoivat ja kirjaavat arviointinsa </a:t>
            </a:r>
            <a:r>
              <a:rPr lang="fi-FI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arviointilomakkeelle</a:t>
            </a:r>
            <a:r>
              <a:rPr lang="fi-FI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fi-FI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Arvioijat kirjaavat arviointilomakkeelle havaintonsa opiskelijan osaamisesta </a:t>
            </a:r>
            <a:r>
              <a:rPr lang="fi-FI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arviointikriteerittäin</a:t>
            </a:r>
            <a:r>
              <a:rPr lang="fi-FI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ja allekirjoittavat dokumentin sekä antavat sen arvioivalle opettajalle arviointikeskustelun päätteeksi.</a:t>
            </a:r>
            <a:endParaRPr lang="fi-FI" sz="1800" dirty="0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741711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ARVIOINTIAINEISTO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Osaamisen arvioinnissa mukana ollut opettaja </a:t>
            </a:r>
            <a:r>
              <a:rPr lang="fi-FI" sz="1800" dirty="0">
                <a:latin typeface="Arial" panose="020B0604020202020204" pitchFamily="34" charset="0"/>
                <a:ea typeface="Times New Roman" panose="02020603050405020304" pitchFamily="18" charset="0"/>
              </a:rPr>
              <a:t>vastaa siitä, että arviointiin liittyvä arviointiaineisto (</a:t>
            </a:r>
            <a:r>
              <a:rPr lang="fi-FI" sz="1800" b="1" dirty="0">
                <a:latin typeface="Arial" panose="020B0604020202020204" pitchFamily="34" charset="0"/>
                <a:ea typeface="Times New Roman" panose="02020603050405020304" pitchFamily="18" charset="0"/>
              </a:rPr>
              <a:t>arvioijien osaamisen arvioinnit, jotka on kirjattu arviointilomakkeelle sekä arvioijien allekirjoittama arviointipäätös. Lisäksi mahdolliset näytön aikana syntyneet tutkinnonperusteiden edellyttämät dokumentit</a:t>
            </a:r>
            <a:r>
              <a:rPr lang="fi-FI" sz="1800" dirty="0">
                <a:latin typeface="Arial" panose="020B0604020202020204" pitchFamily="34" charset="0"/>
                <a:ea typeface="Times New Roman" panose="02020603050405020304" pitchFamily="18" charset="0"/>
              </a:rPr>
              <a:t>) säilytetään 6 </a:t>
            </a:r>
            <a:r>
              <a:rPr lang="fi-FI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kk arviointikeskustelun jälkeen</a:t>
            </a:r>
            <a:r>
              <a:rPr lang="fi-FI" sz="1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437729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ARVIOINTIKESKUSTELU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25224" y="1045526"/>
            <a:ext cx="6733382" cy="3041843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fi-FI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Arvioijat sopivat arviointikeskustelun ajankohdan viipymättä näytön jälkeen</a:t>
            </a:r>
            <a:endParaRPr lang="fi-FI" sz="1200" dirty="0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fi-FI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Arvioijat ja opiskelija kokoontuvat arviointikeskusteluun</a:t>
            </a:r>
            <a:endParaRPr lang="fi-FI" sz="1200" dirty="0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fi-FI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Arvioijat kuulevat opiskelijan mahdolliset suulliset täydennykset ja kuulevat/lukevat opiskelijan itsearvioinnin</a:t>
            </a:r>
            <a:endParaRPr lang="fi-FI" sz="1200" dirty="0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fi-FI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Mikäli näyttöä on täydennetty muulla osaamisen osoittamisella (pois lukien suullinen), tuodaan se arvioituna arviointikeskusteluun.</a:t>
            </a:r>
            <a:endParaRPr lang="fi-FI" sz="1200" dirty="0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fi-FI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 Arvioijat pyytävät tarvittaessa opiskelijaa poistumaan </a:t>
            </a:r>
            <a:endParaRPr lang="fi-FI" sz="1200" dirty="0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fi-FI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6. Arvioijat keskustelevat opiskelijan osaamisesta ja määrittelevät perustutkinnossa arvosanan yhteiseen näkemykseen perustuen. Arvioijat keskustelevat omien muistiinpanojensa pohjalta, joita ovat kirjanneet näytön aikana arviointilomakkeelle. </a:t>
            </a:r>
            <a:endParaRPr lang="fi-FI" sz="1200" dirty="0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fi-FI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7. Arvioijat tekevät arviointipäätöksen.</a:t>
            </a:r>
            <a:endParaRPr lang="fi-FI" sz="1200" dirty="0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fi-FI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8. Arvioijat dokumentoivat päätöksen perusteluineen. </a:t>
            </a:r>
          </a:p>
          <a:p>
            <a:pPr marL="0" indent="0">
              <a:spcAft>
                <a:spcPts val="0"/>
              </a:spcAft>
              <a:buNone/>
            </a:pPr>
            <a:r>
              <a:rPr lang="fi-FI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9. Arvioijat antavat opiskelijalle tiedoksi arvioinnin ja ohjeet arvioinnin tarkistamisesta ja oikaisusta.</a:t>
            </a:r>
            <a:endParaRPr lang="fi-FI" sz="1200" dirty="0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i-FI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10. Arvioijat antavat opiskelijalle palautetta hänen osaamisestaan.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9095850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ARVIOINNISTA PÄÄTTÄMINEN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fi-FI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Osaamisen arvioijat tekevät opiskelijan osaamista koskevan arviointipäätöksen tutkinnon osittain </a:t>
            </a:r>
            <a:r>
              <a:rPr lang="fi-FI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yksimielisesti</a:t>
            </a:r>
            <a:r>
              <a:rPr lang="fi-FI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>
              <a:spcAft>
                <a:spcPts val="0"/>
              </a:spcAft>
            </a:pPr>
            <a:r>
              <a:rPr lang="fi-FI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Arvioinnin perusteluiden tulee aina perustua </a:t>
            </a:r>
            <a:r>
              <a:rPr lang="fi-FI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tutkinnon osan </a:t>
            </a:r>
            <a:r>
              <a:rPr lang="fi-FI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ammattitaitovaatimuksiin ja arvioinnin kriteereihin</a:t>
            </a:r>
            <a:r>
              <a:rPr lang="fi-FI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fi-FI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Perusteluihin </a:t>
            </a:r>
            <a:r>
              <a:rPr lang="fi-FI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kirjataan</a:t>
            </a:r>
            <a:r>
              <a:rPr lang="fi-FI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keskeiset ammattitaitovaatimukset ja arviointikriteerit annetulle arvosanalle. </a:t>
            </a:r>
          </a:p>
          <a:p>
            <a:pPr>
              <a:spcAft>
                <a:spcPts val="0"/>
              </a:spcAft>
            </a:pPr>
            <a:r>
              <a:rPr lang="fi-FI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Arvioinnista päätetään aina </a:t>
            </a:r>
            <a:r>
              <a:rPr lang="fi-FI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yhdessä keskustellen </a:t>
            </a:r>
            <a:r>
              <a:rPr lang="fi-FI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(työelämän arvioija ja opettaja-arvioija) arviointikeskustelussa. Opiskelijaa voidaan pyytää poistumaan keskustelusta arviointipäätöksen tekemisen ajaksi.</a:t>
            </a:r>
            <a:endParaRPr lang="fi-FI" sz="1800" dirty="0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77754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PALAUTTEEN ANTAMINEN OPISKELIJAN OSAAMISESTA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 dirty="0"/>
              <a:t>Hyvää arviointitapaan kuuluu palautteen antaminen opiskelijan osaamisesta.</a:t>
            </a:r>
          </a:p>
          <a:p>
            <a:r>
              <a:rPr lang="fi-FI" sz="1800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Osaamisen arvioijat antavat opiskelijalle </a:t>
            </a:r>
            <a:r>
              <a:rPr lang="fi-FI" sz="1800" b="1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suullisen palautteen </a:t>
            </a:r>
            <a:r>
              <a:rPr lang="fi-FI" sz="1800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arviointikeskustelun jälkeen. </a:t>
            </a:r>
          </a:p>
          <a:p>
            <a:pPr>
              <a:spcAft>
                <a:spcPts val="0"/>
              </a:spcAft>
            </a:pPr>
            <a:r>
              <a:rPr lang="fi-FI" sz="1800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Molemmat arvioijat antavat palautetta opiskelijalle hänen osaamisestaan; </a:t>
            </a:r>
            <a:r>
              <a:rPr lang="fi-FI" sz="1800" b="1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vahvuuksista ja kehittämiskohteista</a:t>
            </a:r>
            <a:r>
              <a:rPr lang="fi-FI" sz="1800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0"/>
              </a:spcAft>
            </a:pPr>
            <a:endParaRPr lang="fi-FI" sz="1800" dirty="0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fi-FI" sz="1800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Palautteella ohjataan ja kannustetaan osaamisen ja ammattitaidon kehittymiseen sekä vahvistetaan edellytyksiä itsearviointiin ja palautteen vastaanottamiseen.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63309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ARVIOINTIPÄÄTÖKSEN DOKUMENTOINTI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Ammatillisissa tutkinnon osissa arvioijat dokumentoivat yhteisesti päättämänsä arvioinnin arviointipäätökseen ja perustelevat arviointinsa tutkinnon perusteiden ammattitaitovaatimusten ja osaamisen arvioinnin mukaisesti.</a:t>
            </a:r>
          </a:p>
          <a:p>
            <a:r>
              <a:rPr lang="fi-FI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Osaamisen arviointi kirjataan ja allekirjoitetaan </a:t>
            </a:r>
            <a:r>
              <a:rPr lang="fi-FI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arviointikeskustelussa.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276862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Hanke DD\Stop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237" y="1150860"/>
            <a:ext cx="2409732" cy="240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HYLÄTTY!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618404" y="1174175"/>
            <a:ext cx="5832648" cy="1404156"/>
          </a:xfrm>
        </p:spPr>
        <p:txBody>
          <a:bodyPr>
            <a:noAutofit/>
          </a:bodyPr>
          <a:lstStyle/>
          <a:p>
            <a:r>
              <a:rPr lang="fi-FI" sz="1400" dirty="0"/>
              <a:t>”Reilu hylätty on parempi kuin armosta hyväksytty.”</a:t>
            </a:r>
          </a:p>
          <a:p>
            <a:r>
              <a:rPr lang="fi-FI" sz="1400" b="1" dirty="0"/>
              <a:t>Hylätyn suorituksen saa uusia</a:t>
            </a:r>
            <a:r>
              <a:rPr lang="fi-FI" sz="1400" dirty="0"/>
              <a:t>.</a:t>
            </a:r>
          </a:p>
          <a:p>
            <a:r>
              <a:rPr lang="fi-FI" sz="1400" dirty="0"/>
              <a:t>Opiskelijalla on oikeus saada tieto arviointiperusteiden soveltamisesta osaamisensa arviointiin. </a:t>
            </a:r>
          </a:p>
        </p:txBody>
      </p:sp>
    </p:spTree>
    <p:extLst>
      <p:ext uri="{BB962C8B-B14F-4D97-AF65-F5344CB8AC3E}">
        <p14:creationId xmlns:p14="http://schemas.microsoft.com/office/powerpoint/2010/main" val="2514102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n paikkamerkki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AMMATILLINEN KOULUTUS</a:t>
            </a:r>
          </a:p>
        </p:txBody>
      </p:sp>
    </p:spTree>
    <p:extLst>
      <p:ext uri="{BB962C8B-B14F-4D97-AF65-F5344CB8AC3E}">
        <p14:creationId xmlns:p14="http://schemas.microsoft.com/office/powerpoint/2010/main" val="18321966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UUSIMINEN JA KOROTTAMINEN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547664" y="1287716"/>
            <a:ext cx="6048672" cy="3274051"/>
          </a:xfrm>
        </p:spPr>
        <p:txBody>
          <a:bodyPr/>
          <a:lstStyle/>
          <a:p>
            <a:r>
              <a:rPr lang="fi-FI" dirty="0"/>
              <a:t>Opiskelijalle tulee järjestää mahdollisuus osaamisen osoittamisen (näyttö) </a:t>
            </a:r>
            <a:r>
              <a:rPr lang="fi-FI" b="1" dirty="0"/>
              <a:t>uusimiseen</a:t>
            </a:r>
            <a:r>
              <a:rPr lang="fi-FI" dirty="0"/>
              <a:t>, jos opiskelijan osaamisen arviointi on hylätty. </a:t>
            </a:r>
          </a:p>
          <a:p>
            <a:r>
              <a:rPr lang="fi-FI" dirty="0"/>
              <a:t>Opiskelijalle tulee järjestää mahdollisuus myös osaamisen arvioinnin perusteella annetun hyväksytyn </a:t>
            </a:r>
            <a:r>
              <a:rPr lang="fi-FI" b="1" dirty="0"/>
              <a:t>arvosanan korottamiseen</a:t>
            </a:r>
            <a:r>
              <a:rPr lang="fi-FI" dirty="0"/>
              <a:t> (koskee perustutkintoja). </a:t>
            </a:r>
          </a:p>
        </p:txBody>
      </p:sp>
    </p:spTree>
    <p:extLst>
      <p:ext uri="{BB962C8B-B14F-4D97-AF65-F5344CB8AC3E}">
        <p14:creationId xmlns:p14="http://schemas.microsoft.com/office/powerpoint/2010/main" val="29901540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ARVIOINNIN TARKISTAMINEN JA OIKAISU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lnSpc>
                <a:spcPct val="120000"/>
              </a:lnSpc>
            </a:pPr>
            <a:r>
              <a:rPr lang="fi-FI" sz="1400" dirty="0">
                <a:solidFill>
                  <a:prstClr val="black"/>
                </a:solidFill>
              </a:rPr>
              <a:t>Opiskelija </a:t>
            </a:r>
            <a:r>
              <a:rPr lang="fi-FI" sz="1400" b="1" dirty="0">
                <a:solidFill>
                  <a:prstClr val="black"/>
                </a:solidFill>
              </a:rPr>
              <a:t>voi pyytää arvioijiltaan kirjallisesti arvioinnin tarkistamista </a:t>
            </a:r>
            <a:r>
              <a:rPr lang="fi-FI" sz="1400" dirty="0">
                <a:solidFill>
                  <a:prstClr val="black"/>
                </a:solidFill>
              </a:rPr>
              <a:t>14 päivän kuluessa siitä, kun hän on saanut tiedokseen arvioinnin.</a:t>
            </a:r>
          </a:p>
          <a:p>
            <a:pPr lvl="0">
              <a:lnSpc>
                <a:spcPct val="120000"/>
              </a:lnSpc>
            </a:pPr>
            <a:r>
              <a:rPr lang="fi-FI" sz="1400" dirty="0">
                <a:solidFill>
                  <a:prstClr val="black"/>
                </a:solidFill>
              </a:rPr>
              <a:t>Arvioijien on tehtävä päätös arvioinnin tarkistamisesta viipymättä.</a:t>
            </a:r>
          </a:p>
          <a:p>
            <a:pPr lvl="0">
              <a:lnSpc>
                <a:spcPct val="120000"/>
              </a:lnSpc>
            </a:pPr>
            <a:r>
              <a:rPr lang="fi-FI" sz="1400" dirty="0">
                <a:solidFill>
                  <a:prstClr val="black"/>
                </a:solidFill>
              </a:rPr>
              <a:t>Opiskelija voi pyytää asianomaiselta </a:t>
            </a:r>
            <a:r>
              <a:rPr lang="fi-FI" sz="1400" b="1" dirty="0">
                <a:solidFill>
                  <a:prstClr val="black"/>
                </a:solidFill>
              </a:rPr>
              <a:t>työelämätoimikunnalta kirjallisesti oikaisua </a:t>
            </a:r>
            <a:r>
              <a:rPr lang="fi-FI" sz="1400" dirty="0">
                <a:solidFill>
                  <a:prstClr val="black"/>
                </a:solidFill>
              </a:rPr>
              <a:t>arvioinnin tarkistamista koskevaan päätökseen. Oikaisua on pyydettävä 14 päivän kuluessa siitä, kun opiskelija on saanut tiedokseen päätöksen arvioinnin tarkistamisesta. </a:t>
            </a:r>
          </a:p>
          <a:p>
            <a:pPr lvl="0">
              <a:lnSpc>
                <a:spcPct val="120000"/>
              </a:lnSpc>
            </a:pPr>
            <a:r>
              <a:rPr lang="fi-FI" sz="1400" dirty="0">
                <a:solidFill>
                  <a:prstClr val="black"/>
                </a:solidFill>
              </a:rPr>
              <a:t>Jos arviointi on ilmeisesti virheellinen, työelämätoimikunta voi määrätä uuden arvioinnin sekä perustellusta syystä edellyttää koulutuksen järjestäjää asettamaan uudet arvioijat (huom. ei tarkoita uutta näyttöä)</a:t>
            </a:r>
            <a:r>
              <a:rPr lang="en-US" sz="1200" dirty="0">
                <a:solidFill>
                  <a:prstClr val="black"/>
                </a:solidFill>
              </a:rPr>
              <a:t>.</a:t>
            </a:r>
            <a:endParaRPr lang="fi-FI" sz="1200" dirty="0">
              <a:solidFill>
                <a:prstClr val="black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016350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TODISTUKSET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>
              <a:lnSpc>
                <a:spcPct val="120000"/>
              </a:lnSpc>
            </a:pPr>
            <a:r>
              <a:rPr lang="fi-FI" sz="1400" dirty="0">
                <a:solidFill>
                  <a:prstClr val="black"/>
                </a:solidFill>
              </a:rPr>
              <a:t>Koulutuksen järjestäjän tulee antaa opiskelijalle </a:t>
            </a:r>
            <a:r>
              <a:rPr lang="fi-FI" sz="1400" b="1" dirty="0">
                <a:solidFill>
                  <a:prstClr val="black"/>
                </a:solidFill>
              </a:rPr>
              <a:t>tutkintotodistus</a:t>
            </a:r>
            <a:r>
              <a:rPr lang="fi-FI" sz="1400" dirty="0">
                <a:solidFill>
                  <a:prstClr val="black"/>
                </a:solidFill>
              </a:rPr>
              <a:t>, kun tutkinto on suoritettu:</a:t>
            </a:r>
          </a:p>
          <a:p>
            <a:pPr lvl="1">
              <a:lnSpc>
                <a:spcPct val="120000"/>
              </a:lnSpc>
            </a:pPr>
            <a:r>
              <a:rPr lang="fi-FI" sz="1400" dirty="0">
                <a:solidFill>
                  <a:prstClr val="black"/>
                </a:solidFill>
              </a:rPr>
              <a:t>kaikki tutkinnon muodostumiseksi vaadittavat tutkinnon osat on suoritettu hyväksytysti.</a:t>
            </a:r>
          </a:p>
          <a:p>
            <a:pPr lvl="0">
              <a:lnSpc>
                <a:spcPct val="120000"/>
              </a:lnSpc>
            </a:pPr>
            <a:r>
              <a:rPr lang="fi-FI" sz="1400" dirty="0">
                <a:solidFill>
                  <a:prstClr val="black"/>
                </a:solidFill>
              </a:rPr>
              <a:t>Jos opiskelija suorittaa vain tutkinnon osan tai osia, koulutuksen järjestäjän tulee antaa hänelle </a:t>
            </a:r>
            <a:r>
              <a:rPr lang="fi-FI" sz="1400" b="1" dirty="0">
                <a:solidFill>
                  <a:prstClr val="black"/>
                </a:solidFill>
              </a:rPr>
              <a:t>todistus suoritetuista tutkinnon osista</a:t>
            </a:r>
            <a:r>
              <a:rPr lang="fi-FI" sz="1400" dirty="0">
                <a:solidFill>
                  <a:prstClr val="black"/>
                </a:solidFill>
              </a:rPr>
              <a:t>. </a:t>
            </a:r>
          </a:p>
          <a:p>
            <a:pPr lvl="0">
              <a:lnSpc>
                <a:spcPct val="120000"/>
              </a:lnSpc>
            </a:pPr>
            <a:r>
              <a:rPr lang="fi-FI" sz="1400" dirty="0">
                <a:latin typeface="Arial" panose="020B0604020202020204" pitchFamily="34" charset="0"/>
                <a:ea typeface="Times New Roman" panose="02020603050405020304" pitchFamily="18" charset="0"/>
              </a:rPr>
              <a:t>Todistukseen liitetään </a:t>
            </a:r>
            <a:r>
              <a:rPr lang="fi-FI" sz="1400" b="1" dirty="0">
                <a:latin typeface="Arial" panose="020B0604020202020204" pitchFamily="34" charset="0"/>
                <a:ea typeface="Times New Roman" panose="02020603050405020304" pitchFamily="18" charset="0"/>
              </a:rPr>
              <a:t>opintosuoriteote</a:t>
            </a:r>
            <a:r>
              <a:rPr lang="fi-FI" sz="1400" dirty="0">
                <a:latin typeface="Arial" panose="020B0604020202020204" pitchFamily="34" charset="0"/>
                <a:ea typeface="Times New Roman" panose="02020603050405020304" pitchFamily="18" charset="0"/>
              </a:rPr>
              <a:t>, josta ilmenevät opiskelijan suorittamat yhteisten tutkinnon osien pakolliset ja valinnaiset osa-alueet sekä niiden osaamispisteet ja arvosanat ja muut tutkinnon osaa pienemmät kokonaisuudet. </a:t>
            </a:r>
            <a:endParaRPr lang="fi-FI" sz="1400" dirty="0">
              <a:solidFill>
                <a:prstClr val="black"/>
              </a:solidFill>
            </a:endParaRPr>
          </a:p>
          <a:p>
            <a:pPr lvl="0">
              <a:lnSpc>
                <a:spcPct val="120000"/>
              </a:lnSpc>
            </a:pPr>
            <a:r>
              <a:rPr lang="fi-FI" sz="1400" dirty="0">
                <a:solidFill>
                  <a:prstClr val="black"/>
                </a:solidFill>
              </a:rPr>
              <a:t>Jos opiskelija ei ole saavuttanut keskeisiä tutkinnon osien ammattitaitovaatimuksia osaamisen arvioinnin </a:t>
            </a:r>
            <a:r>
              <a:rPr lang="fi-FI" sz="1400" b="1" dirty="0">
                <a:solidFill>
                  <a:prstClr val="black"/>
                </a:solidFill>
              </a:rPr>
              <a:t>mukauttamisen tai poikkeamisen</a:t>
            </a:r>
            <a:r>
              <a:rPr lang="fi-FI" sz="1400" dirty="0">
                <a:solidFill>
                  <a:prstClr val="black"/>
                </a:solidFill>
              </a:rPr>
              <a:t> </a:t>
            </a:r>
            <a:r>
              <a:rPr lang="fi-FI" sz="1400" b="1" dirty="0">
                <a:solidFill>
                  <a:prstClr val="black"/>
                </a:solidFill>
              </a:rPr>
              <a:t>vuoksi, koulutuksen järjestäjä antaa todistuksen opiskelijan osaamisesta.</a:t>
            </a:r>
            <a:r>
              <a:rPr lang="fi-FI" sz="1400" dirty="0">
                <a:solidFill>
                  <a:prstClr val="black"/>
                </a:solidFill>
              </a:rPr>
              <a:t> Todistus sisältää sanallisen kuvauksen opiskelijan osaamisesta.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532898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TUTKINTOKOHTAISET ARVIOINTIKYSYMYKSET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16428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TYÖELÄMÄPALAUTE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Työelämäpalaute | Turun ammatti-instituutti (turkuai.fi)</a:t>
            </a:r>
            <a:endParaRPr lang="fi-FI" dirty="0"/>
          </a:p>
          <a:p>
            <a:r>
              <a:rPr lang="fi-FI" dirty="0"/>
              <a:t>VALTAKUNNALLINEN 07/2021 ALKAEN</a:t>
            </a:r>
          </a:p>
        </p:txBody>
      </p:sp>
    </p:spTree>
    <p:extLst>
      <p:ext uri="{BB962C8B-B14F-4D97-AF65-F5344CB8AC3E}">
        <p14:creationId xmlns:p14="http://schemas.microsoft.com/office/powerpoint/2010/main" val="15257449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MUUTTUVAT OSAAMISTARPEET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MOBIILIOHJAUS JA –ARVIOINTI - </a:t>
            </a:r>
            <a:r>
              <a:rPr lang="fi-FI" dirty="0" err="1"/>
              <a:t>MobilTAI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528503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ARVIOINTIOSAAMISEN YLLÄPITÄMISEN MAHDOLLISUUDET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TAIn</a:t>
            </a:r>
            <a:r>
              <a:rPr lang="fi-FI" dirty="0"/>
              <a:t> jatkuvan haun koulutuksista löytyvät myös työpaikkaohjaajana ja arvioijana toimimiseen liittyvät koulutukset osoitteesta</a:t>
            </a:r>
          </a:p>
          <a:p>
            <a:r>
              <a:rPr lang="fi-FI" dirty="0">
                <a:hlinkClick r:id="rId2"/>
              </a:rPr>
              <a:t>Työpaikkaohjaajien koulutusohjelmat | Turun ammatti-instituutti (turkuai.fi)</a:t>
            </a:r>
          </a:p>
        </p:txBody>
      </p:sp>
    </p:spTree>
    <p:extLst>
      <p:ext uri="{BB962C8B-B14F-4D97-AF65-F5344CB8AC3E}">
        <p14:creationId xmlns:p14="http://schemas.microsoft.com/office/powerpoint/2010/main" val="30137900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Lähteet ja linkit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</a:pPr>
            <a:r>
              <a:rPr lang="fi-FI" sz="4400" dirty="0">
                <a:hlinkClick r:id="rId2"/>
              </a:rPr>
              <a:t>Laki ammatillisesta koulutuksesta</a:t>
            </a:r>
            <a:endParaRPr lang="fi-FI" sz="4400" dirty="0"/>
          </a:p>
          <a:p>
            <a:pPr>
              <a:lnSpc>
                <a:spcPct val="120000"/>
              </a:lnSpc>
            </a:pPr>
            <a:r>
              <a:rPr lang="fi-FI" sz="4400" dirty="0">
                <a:hlinkClick r:id="rId3"/>
              </a:rPr>
              <a:t>Hallintolaki</a:t>
            </a:r>
            <a:endParaRPr lang="fi-FI" sz="4400" dirty="0"/>
          </a:p>
          <a:p>
            <a:pPr>
              <a:lnSpc>
                <a:spcPct val="120000"/>
              </a:lnSpc>
            </a:pPr>
            <a:r>
              <a:rPr lang="fi-FI" sz="4400" dirty="0">
                <a:hlinkClick r:id="rId4"/>
              </a:rPr>
              <a:t>Asetus ammatillisesta koulutuksesta</a:t>
            </a:r>
            <a:endParaRPr lang="fi-FI" sz="4400" dirty="0"/>
          </a:p>
          <a:p>
            <a:pPr>
              <a:lnSpc>
                <a:spcPct val="120000"/>
              </a:lnSpc>
            </a:pPr>
            <a:r>
              <a:rPr lang="fi-FI" sz="4400" dirty="0">
                <a:hlinkClick r:id="rId5"/>
              </a:rPr>
              <a:t>Näytöt ja osaamisen arviointi</a:t>
            </a:r>
            <a:endParaRPr lang="fi-FI" sz="4400" dirty="0"/>
          </a:p>
          <a:p>
            <a:pPr>
              <a:lnSpc>
                <a:spcPct val="120000"/>
              </a:lnSpc>
            </a:pPr>
            <a:r>
              <a:rPr lang="fi-FI" sz="4400" dirty="0">
                <a:hlinkClick r:id="rId6"/>
              </a:rPr>
              <a:t>Erityinen tuki ammatillisessa koulutuksessa</a:t>
            </a:r>
            <a:endParaRPr lang="fi-FI" sz="4400" dirty="0"/>
          </a:p>
          <a:p>
            <a:pPr>
              <a:lnSpc>
                <a:spcPct val="120000"/>
              </a:lnSpc>
            </a:pPr>
            <a:r>
              <a:rPr lang="fi-FI" sz="4400" dirty="0" err="1">
                <a:hlinkClick r:id="rId7"/>
              </a:rPr>
              <a:t>TAIn</a:t>
            </a:r>
            <a:r>
              <a:rPr lang="fi-FI" sz="4400" dirty="0">
                <a:hlinkClick r:id="rId7"/>
              </a:rPr>
              <a:t> toimintaohjeet</a:t>
            </a:r>
            <a:endParaRPr lang="fi-FI" sz="4400" dirty="0"/>
          </a:p>
          <a:p>
            <a:pPr>
              <a:lnSpc>
                <a:spcPct val="120000"/>
              </a:lnSpc>
            </a:pPr>
            <a:r>
              <a:rPr lang="fi-FI" sz="4400" dirty="0">
                <a:hlinkClick r:id="rId8"/>
              </a:rPr>
              <a:t>Parasta osaamista-hankkeen arviointioppaat</a:t>
            </a:r>
            <a:endParaRPr lang="fi-FI" sz="4400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27317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20620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noProof="0" dirty="0"/>
              <a:t>Kiitos!</a:t>
            </a:r>
          </a:p>
        </p:txBody>
      </p:sp>
    </p:spTree>
    <p:extLst>
      <p:ext uri="{BB962C8B-B14F-4D97-AF65-F5344CB8AC3E}">
        <p14:creationId xmlns:p14="http://schemas.microsoft.com/office/powerpoint/2010/main" val="3206363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AMMATILLISEN KOULUTUKSEN TOIMIJAT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58361" y="1228993"/>
            <a:ext cx="6733382" cy="304184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1200" dirty="0"/>
              <a:t>Opetus- ja kulttuuriministeriö – </a:t>
            </a:r>
            <a:r>
              <a:rPr lang="fi-FI" sz="1200" b="1" dirty="0"/>
              <a:t>OKM</a:t>
            </a:r>
          </a:p>
          <a:p>
            <a:pPr lvl="1">
              <a:lnSpc>
                <a:spcPct val="100000"/>
              </a:lnSpc>
            </a:pPr>
            <a:r>
              <a:rPr lang="fi-FI" sz="1200" dirty="0"/>
              <a:t>Määrittelee tutkintorakenteen.</a:t>
            </a:r>
          </a:p>
          <a:p>
            <a:pPr>
              <a:lnSpc>
                <a:spcPct val="100000"/>
              </a:lnSpc>
            </a:pPr>
            <a:r>
              <a:rPr lang="fi-FI" sz="1200" dirty="0"/>
              <a:t>Opetushallitus – </a:t>
            </a:r>
            <a:r>
              <a:rPr lang="fi-FI" sz="1200" b="1" dirty="0"/>
              <a:t>OPH</a:t>
            </a:r>
          </a:p>
          <a:p>
            <a:pPr lvl="1">
              <a:lnSpc>
                <a:spcPct val="100000"/>
              </a:lnSpc>
            </a:pPr>
            <a:r>
              <a:rPr lang="fi-FI" sz="1200" dirty="0"/>
              <a:t>Antaa ammatillista koulutusta koskevia määräyksiä (kuten </a:t>
            </a:r>
            <a:r>
              <a:rPr lang="fi-FI" sz="1200" b="1" dirty="0"/>
              <a:t>tutkintojen perusteet</a:t>
            </a:r>
            <a:r>
              <a:rPr lang="fi-FI" sz="1200" dirty="0"/>
              <a:t>) ja ohjeita.</a:t>
            </a:r>
          </a:p>
          <a:p>
            <a:pPr>
              <a:lnSpc>
                <a:spcPct val="100000"/>
              </a:lnSpc>
            </a:pPr>
            <a:r>
              <a:rPr lang="fi-FI" sz="1200" b="1" dirty="0"/>
              <a:t>Työelämätoimikunnat</a:t>
            </a:r>
          </a:p>
          <a:p>
            <a:pPr lvl="1">
              <a:lnSpc>
                <a:spcPct val="100000"/>
              </a:lnSpc>
            </a:pPr>
            <a:r>
              <a:rPr lang="fi-FI" sz="1200" dirty="0"/>
              <a:t>Valvovat ammatillisen koulutuksen laatua.</a:t>
            </a:r>
          </a:p>
          <a:p>
            <a:pPr>
              <a:lnSpc>
                <a:spcPct val="100000"/>
              </a:lnSpc>
            </a:pPr>
            <a:r>
              <a:rPr lang="fi-FI" sz="1200" b="1" dirty="0"/>
              <a:t>Koulutuksen järjestäjät</a:t>
            </a:r>
          </a:p>
          <a:p>
            <a:pPr>
              <a:lnSpc>
                <a:spcPct val="100000"/>
              </a:lnSpc>
            </a:pPr>
            <a:r>
              <a:rPr lang="fi-FI" sz="1200" b="1" dirty="0"/>
              <a:t>Työ- ja elinkeinoelämä</a:t>
            </a:r>
          </a:p>
          <a:p>
            <a:pPr lvl="1">
              <a:lnSpc>
                <a:spcPct val="100000"/>
              </a:lnSpc>
            </a:pPr>
            <a:r>
              <a:rPr lang="fi-FI" sz="1200" dirty="0"/>
              <a:t>Tarpeiden huomioon ottamisesta ja yhteistyöstä säädetään laissa ammatillisesta koulutuksesta.</a:t>
            </a:r>
          </a:p>
        </p:txBody>
      </p:sp>
    </p:spTree>
    <p:extLst>
      <p:ext uri="{BB962C8B-B14F-4D97-AF65-F5344CB8AC3E}">
        <p14:creationId xmlns:p14="http://schemas.microsoft.com/office/powerpoint/2010/main" val="101202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TUTKINNOT JA TUTKINTOJEN PERUSTEET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dirty="0"/>
              <a:t>Ammatillisessa koulutuksessa on </a:t>
            </a:r>
            <a:r>
              <a:rPr lang="fi-FI" b="1" dirty="0"/>
              <a:t>yli 160 tutkintoa.</a:t>
            </a:r>
          </a:p>
          <a:p>
            <a:r>
              <a:rPr lang="fi-FI" dirty="0"/>
              <a:t>Kaikkien tutkintojen perusteet löytyvät </a:t>
            </a:r>
            <a:r>
              <a:rPr lang="fi-FI" dirty="0" err="1">
                <a:hlinkClick r:id="rId2"/>
              </a:rPr>
              <a:t>eperusteista</a:t>
            </a:r>
            <a:r>
              <a:rPr lang="fi-FI" dirty="0"/>
              <a:t>.</a:t>
            </a:r>
          </a:p>
          <a:p>
            <a:r>
              <a:rPr lang="fi-FI" b="1" dirty="0"/>
              <a:t>Tutkintojen perusteet ovat määräyksiä</a:t>
            </a:r>
            <a:r>
              <a:rPr lang="fi-FI" dirty="0"/>
              <a:t>.</a:t>
            </a:r>
          </a:p>
          <a:p>
            <a:r>
              <a:rPr lang="fi-FI" dirty="0"/>
              <a:t>Tutkintojen perusteissa kerrotaan </a:t>
            </a:r>
            <a:r>
              <a:rPr lang="fi-FI" b="1" dirty="0"/>
              <a:t>tutkintojen muodostuminen, tutkintojen osat sekä niiden ammattitaitovaatimukset ja osaamisen arviointi.</a:t>
            </a:r>
          </a:p>
          <a:p>
            <a:pPr lvl="1"/>
            <a:r>
              <a:rPr lang="fi-FI" dirty="0"/>
              <a:t>Kaikki ammatilliset tutkinnot muodostuvat </a:t>
            </a:r>
            <a:r>
              <a:rPr lang="fi-FI" b="1" dirty="0"/>
              <a:t>pakollisista ja valinnaisista </a:t>
            </a:r>
            <a:r>
              <a:rPr lang="fi-FI" dirty="0"/>
              <a:t>tutkinnon osista. </a:t>
            </a:r>
          </a:p>
          <a:p>
            <a:pPr lvl="1"/>
            <a:r>
              <a:rPr lang="fi-FI" dirty="0"/>
              <a:t>Tutkintojen </a:t>
            </a:r>
            <a:r>
              <a:rPr lang="fi-FI" b="1" dirty="0">
                <a:solidFill>
                  <a:srgbClr val="000A48"/>
                </a:solidFill>
                <a:latin typeface="Open Sans"/>
              </a:rPr>
              <a:t>osaamispisteet</a:t>
            </a:r>
            <a:r>
              <a:rPr lang="fi-FI" dirty="0">
                <a:solidFill>
                  <a:srgbClr val="000A48"/>
                </a:solidFill>
                <a:latin typeface="Open Sans"/>
              </a:rPr>
              <a:t> kuvaavat tutkintojen ja tutkinnon osien sisältämää osaamisen laajuutta ja syvyyttä.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47675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TUTKINTOTASOT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 b="1" dirty="0">
                <a:solidFill>
                  <a:srgbClr val="000A48"/>
                </a:solidFill>
                <a:latin typeface="Open Sans"/>
              </a:rPr>
              <a:t>Ammatillinen perustutkinto </a:t>
            </a:r>
            <a:r>
              <a:rPr lang="fi-FI" dirty="0">
                <a:solidFill>
                  <a:srgbClr val="000A48"/>
                </a:solidFill>
                <a:latin typeface="Open Sans"/>
              </a:rPr>
              <a:t>tuottaa laaja-alaiset ammatilliset perusvalmiudet alan eri tehtäviin. Lisäksi opiskelija saa erikoistuneempaa osaamista ja työelämän edellyttämää ammattitaitoa vähintään yhdellä työelämän osa-alueella. </a:t>
            </a:r>
          </a:p>
          <a:p>
            <a:r>
              <a:rPr lang="fi-FI" b="1" dirty="0">
                <a:solidFill>
                  <a:srgbClr val="000A48"/>
                </a:solidFill>
                <a:latin typeface="Open Sans"/>
              </a:rPr>
              <a:t>Ammattitutkinnossa</a:t>
            </a:r>
            <a:r>
              <a:rPr lang="fi-FI" dirty="0">
                <a:solidFill>
                  <a:srgbClr val="000A48"/>
                </a:solidFill>
                <a:latin typeface="Open Sans"/>
              </a:rPr>
              <a:t> osoitetaan työelämän tarpeiden mukaisesti kohdennettua ammattitaitoa, joka on perustutkintoa syvällisempää tai kohdistuu rajatumpiin työtehtäviin.</a:t>
            </a:r>
          </a:p>
          <a:p>
            <a:r>
              <a:rPr lang="fi-FI" b="1" dirty="0">
                <a:solidFill>
                  <a:srgbClr val="000A48"/>
                </a:solidFill>
                <a:latin typeface="Open Sans"/>
              </a:rPr>
              <a:t>Erikoisammattitutkinnossa</a:t>
            </a:r>
            <a:r>
              <a:rPr lang="fi-FI" dirty="0">
                <a:solidFill>
                  <a:srgbClr val="000A48"/>
                </a:solidFill>
                <a:latin typeface="Open Sans"/>
              </a:rPr>
              <a:t> osoitetaan työelämän tarpeiden mukaisesti kohdennettua ammattitaitoa, joka on ammattitutkintoa syvällisempää ammatin hallintaa tai monialaista osaamista.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7845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n paikkamerkki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Opiskelijan osaamisen hankkimistavalla tai –ajalla ei ole merkitystä </a:t>
            </a:r>
            <a:r>
              <a:rPr lang="fi-FI" b="1" dirty="0"/>
              <a:t>osaamisen arvioinnissa</a:t>
            </a:r>
            <a:r>
              <a:rPr lang="fi-FI" dirty="0"/>
              <a:t>.</a:t>
            </a:r>
          </a:p>
          <a:p>
            <a:r>
              <a:rPr lang="fi-FI" dirty="0"/>
              <a:t>Osaamista </a:t>
            </a:r>
            <a:r>
              <a:rPr lang="fi-FI" b="1" dirty="0"/>
              <a:t>verrataan</a:t>
            </a:r>
            <a:r>
              <a:rPr lang="fi-FI" dirty="0"/>
              <a:t> ko. tutkinnon perusteissa kuvattuun osaamiseen</a:t>
            </a:r>
          </a:p>
          <a:p>
            <a:pPr lvl="1"/>
            <a:r>
              <a:rPr lang="fi-FI" b="1" dirty="0"/>
              <a:t>ammattitaitovaatimukset</a:t>
            </a:r>
            <a:r>
              <a:rPr lang="fi-FI" dirty="0"/>
              <a:t> kertovat mitä pitää osata</a:t>
            </a:r>
          </a:p>
          <a:p>
            <a:pPr lvl="1"/>
            <a:r>
              <a:rPr lang="fi-FI" b="1" dirty="0"/>
              <a:t>arviointikriteerit</a:t>
            </a:r>
            <a:r>
              <a:rPr lang="fi-FI" dirty="0"/>
              <a:t> kertovat miten pitää osata</a:t>
            </a:r>
          </a:p>
          <a:p>
            <a:r>
              <a:rPr lang="fi-FI" dirty="0"/>
              <a:t>Osaamisperusteinen arviointi on osaamisen toteamista tietyllä hetkellä. Ammatillinen osaaminen näkyy parhaiten </a:t>
            </a:r>
            <a:r>
              <a:rPr lang="fi-FI" b="1" dirty="0"/>
              <a:t>työn tekemisessä.</a:t>
            </a:r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OSAAMISPERUSTEISUUS</a:t>
            </a:r>
          </a:p>
        </p:txBody>
      </p:sp>
    </p:spTree>
    <p:extLst>
      <p:ext uri="{BB962C8B-B14F-4D97-AF65-F5344CB8AC3E}">
        <p14:creationId xmlns:p14="http://schemas.microsoft.com/office/powerpoint/2010/main" val="2758227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n paikkamerkki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1. Aiemmin hankitun osaamisen tunnistaminen ja tunnustaminen</a:t>
            </a:r>
          </a:p>
          <a:p>
            <a:r>
              <a:rPr lang="fi-FI" dirty="0"/>
              <a:t>2. Palaute osaamisen kehittymisestä</a:t>
            </a:r>
          </a:p>
          <a:p>
            <a:pPr lvl="1"/>
            <a:r>
              <a:rPr lang="fi-FI" dirty="0"/>
              <a:t>Kehittävää, ohjaavaa ja kannustavaa palautetta oppimisen aikana ja näytön jälkeen.</a:t>
            </a:r>
          </a:p>
          <a:p>
            <a:r>
              <a:rPr lang="fi-FI" dirty="0"/>
              <a:t>3. Opiskelijan itsearviointi</a:t>
            </a:r>
          </a:p>
          <a:p>
            <a:pPr lvl="1"/>
            <a:r>
              <a:rPr lang="fi-FI" dirty="0"/>
              <a:t>Opiskelijalle on annettava mahdollisuus suoritustensa itsearviointiin.</a:t>
            </a:r>
          </a:p>
          <a:p>
            <a:r>
              <a:rPr lang="fi-FI" dirty="0"/>
              <a:t>4. </a:t>
            </a:r>
            <a:r>
              <a:rPr lang="fi-FI" b="1" dirty="0"/>
              <a:t>OSAAMISEN ARVIOINTI </a:t>
            </a:r>
            <a:r>
              <a:rPr lang="fi-FI" dirty="0"/>
              <a:t>– tutkinnon osien arvosanat</a:t>
            </a:r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ARVIOINNIN ERI ULOTTUVUUDET</a:t>
            </a:r>
          </a:p>
        </p:txBody>
      </p:sp>
    </p:spTree>
    <p:extLst>
      <p:ext uri="{BB962C8B-B14F-4D97-AF65-F5344CB8AC3E}">
        <p14:creationId xmlns:p14="http://schemas.microsoft.com/office/powerpoint/2010/main" val="1554765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HOKS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fi-FI" b="1" dirty="0"/>
              <a:t>Henkilökohtainen osaamisen kehittämissuunnitelma</a:t>
            </a:r>
          </a:p>
          <a:p>
            <a:pPr lvl="1"/>
            <a:r>
              <a:rPr lang="fi-FI" dirty="0"/>
              <a:t>Aikaisemmin hankitun osaamisen tunnistaminen ja tunnustaminen</a:t>
            </a:r>
          </a:p>
          <a:p>
            <a:pPr lvl="1"/>
            <a:r>
              <a:rPr lang="fi-FI" dirty="0"/>
              <a:t>Vielä puuttuvan osaamisen hankkiminen suhteessa suoritettavaan tutkintoon</a:t>
            </a:r>
          </a:p>
          <a:p>
            <a:pPr lvl="1"/>
            <a:r>
              <a:rPr lang="fi-FI" dirty="0"/>
              <a:t>Osaamisen osoittamisen henkilökohtaistaminen, kuten näyttöympäristön, näytön sisällön ja näytön ajankohdan suunnittelu ja arvioijien nimeäminen, muu osaamisen osoittaminen sekä ohjauksen, tuen ja erityisen tuen toimenpiteet</a:t>
            </a:r>
          </a:p>
        </p:txBody>
      </p:sp>
    </p:spTree>
    <p:extLst>
      <p:ext uri="{BB962C8B-B14F-4D97-AF65-F5344CB8AC3E}">
        <p14:creationId xmlns:p14="http://schemas.microsoft.com/office/powerpoint/2010/main" val="3405116855"/>
      </p:ext>
    </p:extLst>
  </p:cSld>
  <p:clrMapOvr>
    <a:masterClrMapping/>
  </p:clrMapOvr>
</p:sld>
</file>

<file path=ppt/theme/theme1.xml><?xml version="1.0" encoding="utf-8"?>
<a:theme xmlns:a="http://schemas.openxmlformats.org/drawingml/2006/main" name="Valkoinen">
  <a:themeElements>
    <a:clrScheme name="Custom 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ACEF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00ACEF"/>
      </a:hlink>
      <a:folHlink>
        <a:srgbClr val="05367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uvalliset">
  <a:themeElements>
    <a:clrScheme name="Custom 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ACEF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00ACEF"/>
      </a:hlink>
      <a:folHlink>
        <a:srgbClr val="05367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unainen">
  <a:themeElements>
    <a:clrScheme name="Custom 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ACEF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00ACEF"/>
      </a:hlink>
      <a:folHlink>
        <a:srgbClr val="05367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Uutiskirje1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sz="1400" b="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Uutiskirje_malli.potx" id="{E1A4C929-632B-4BE8-AA37-3CCB84CD6D48}" vid="{6C1EA5DC-F7CF-40F0-86E5-834F9BA810E1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4798</TotalTime>
  <Words>1482</Words>
  <Application>Microsoft Office PowerPoint</Application>
  <PresentationFormat>Näytössä katseltava esitys (16:9)</PresentationFormat>
  <Paragraphs>187</Paragraphs>
  <Slides>39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39</vt:i4>
      </vt:variant>
    </vt:vector>
  </HeadingPairs>
  <TitlesOfParts>
    <vt:vector size="49" baseType="lpstr">
      <vt:lpstr>Arial</vt:lpstr>
      <vt:lpstr>Calibri</vt:lpstr>
      <vt:lpstr>Courier New</vt:lpstr>
      <vt:lpstr>inherit</vt:lpstr>
      <vt:lpstr>Lucida Grande</vt:lpstr>
      <vt:lpstr>Open Sans</vt:lpstr>
      <vt:lpstr>Valkoinen</vt:lpstr>
      <vt:lpstr>Kuvalliset</vt:lpstr>
      <vt:lpstr>Punainen</vt:lpstr>
      <vt:lpstr>Uutiskirje1</vt:lpstr>
      <vt:lpstr>PowerPoint-esitys</vt:lpstr>
      <vt:lpstr>Osaamisen arviointi näytöissä</vt:lpstr>
      <vt:lpstr>AMMATILLINEN KOULUTUS</vt:lpstr>
      <vt:lpstr>AMMATILLISEN KOULUTUKSEN TOIMIJAT</vt:lpstr>
      <vt:lpstr>TUTKINNOT JA TUTKINTOJEN PERUSTEET</vt:lpstr>
      <vt:lpstr>TUTKINTOTASOT</vt:lpstr>
      <vt:lpstr>OSAAMISPERUSTEISUUS</vt:lpstr>
      <vt:lpstr>ARVIOINNIN ERI ULOTTUVUUDET</vt:lpstr>
      <vt:lpstr>HOKS</vt:lpstr>
      <vt:lpstr>PowerPoint-esitys</vt:lpstr>
      <vt:lpstr>OSAAMISEN ARVIOINTI NÄYTÖSSÄ</vt:lpstr>
      <vt:lpstr>NÄYTTÖ</vt:lpstr>
      <vt:lpstr>NÄYTTÖYMPÄRISTÖ</vt:lpstr>
      <vt:lpstr>ARVIOINNIN KATTAVUUS JA LUOTETTAVUUS</vt:lpstr>
      <vt:lpstr>AMMATTITAITOVAATIMUKSET JA ARVIOINTIKRITEERIT 1.</vt:lpstr>
      <vt:lpstr>AMMATTITAITOVAATIMUKSET JA ARVIOINTIKRITEERIT 2. uudistuneet perustutkintojen perusteet</vt:lpstr>
      <vt:lpstr>ARVIOINTIASTEIKOT</vt:lpstr>
      <vt:lpstr>ERITYINEN TUKI SEKÄ ARVIOINNIN MUKAUTTAMINEN TAI AMMATTITAITOVAATIMUKSISTA POIKKEAMINEN </vt:lpstr>
      <vt:lpstr>ARVIOIJAT</vt:lpstr>
      <vt:lpstr>ARVIOIJIEN TEHTÄVÄT</vt:lpstr>
      <vt:lpstr>ARVIOINNIN EETTISYYS</vt:lpstr>
      <vt:lpstr>ARVIOINTIMENETELMÄT</vt:lpstr>
      <vt:lpstr>ARVIOINNIN DOKUMENTOINTI</vt:lpstr>
      <vt:lpstr>ARVIOINTIAINEISTO</vt:lpstr>
      <vt:lpstr>ARVIOINTIKESKUSTELU</vt:lpstr>
      <vt:lpstr>ARVIOINNISTA PÄÄTTÄMINEN</vt:lpstr>
      <vt:lpstr>PALAUTTEEN ANTAMINEN OPISKELIJAN OSAAMISESTA</vt:lpstr>
      <vt:lpstr>ARVIOINTIPÄÄTÖKSEN DOKUMENTOINTI</vt:lpstr>
      <vt:lpstr>HYLÄTTY!</vt:lpstr>
      <vt:lpstr>UUSIMINEN JA KOROTTAMINEN</vt:lpstr>
      <vt:lpstr>ARVIOINNIN TARKISTAMINEN JA OIKAISU</vt:lpstr>
      <vt:lpstr>TODISTUKSET</vt:lpstr>
      <vt:lpstr>TUTKINTOKOHTAISET ARVIOINTIKYSYMYKSET</vt:lpstr>
      <vt:lpstr>TYÖELÄMÄPALAUTE</vt:lpstr>
      <vt:lpstr>MUUTTUVAT OSAAMISTARPEET</vt:lpstr>
      <vt:lpstr>ARVIOINTIOSAAMISEN YLLÄPITÄMISEN MAHDOLLISUUDET</vt:lpstr>
      <vt:lpstr>Lähteet ja linkit</vt:lpstr>
      <vt:lpstr>PowerPoint-esitys</vt:lpstr>
      <vt:lpstr>Kiitos!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Ismo Hietanen</dc:creator>
  <cp:lastModifiedBy>Tuike Kankare</cp:lastModifiedBy>
  <cp:revision>252</cp:revision>
  <cp:lastPrinted>2019-02-07T11:55:14Z</cp:lastPrinted>
  <dcterms:created xsi:type="dcterms:W3CDTF">2015-03-20T07:31:19Z</dcterms:created>
  <dcterms:modified xsi:type="dcterms:W3CDTF">2022-10-06T08:07:32Z</dcterms:modified>
</cp:coreProperties>
</file>