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</p:sldMasterIdLst>
  <p:notesMasterIdLst>
    <p:notesMasterId r:id="rId34"/>
  </p:notesMasterIdLst>
  <p:handoutMasterIdLst>
    <p:handoutMasterId r:id="rId35"/>
  </p:handoutMasterIdLst>
  <p:sldIdLst>
    <p:sldId id="270" r:id="rId4"/>
    <p:sldId id="319" r:id="rId5"/>
    <p:sldId id="320" r:id="rId6"/>
    <p:sldId id="341" r:id="rId7"/>
    <p:sldId id="321" r:id="rId8"/>
    <p:sldId id="314" r:id="rId9"/>
    <p:sldId id="344" r:id="rId10"/>
    <p:sldId id="315" r:id="rId11"/>
    <p:sldId id="325" r:id="rId12"/>
    <p:sldId id="316" r:id="rId13"/>
    <p:sldId id="323" r:id="rId14"/>
    <p:sldId id="333" r:id="rId15"/>
    <p:sldId id="324" r:id="rId16"/>
    <p:sldId id="326" r:id="rId17"/>
    <p:sldId id="343" r:id="rId18"/>
    <p:sldId id="327" r:id="rId19"/>
    <p:sldId id="331" r:id="rId20"/>
    <p:sldId id="338" r:id="rId21"/>
    <p:sldId id="328" r:id="rId22"/>
    <p:sldId id="330" r:id="rId23"/>
    <p:sldId id="332" r:id="rId24"/>
    <p:sldId id="329" r:id="rId25"/>
    <p:sldId id="339" r:id="rId26"/>
    <p:sldId id="334" r:id="rId27"/>
    <p:sldId id="335" r:id="rId28"/>
    <p:sldId id="336" r:id="rId29"/>
    <p:sldId id="337" r:id="rId30"/>
    <p:sldId id="310" r:id="rId31"/>
    <p:sldId id="278" r:id="rId32"/>
    <p:sldId id="263" r:id="rId33"/>
  </p:sldIdLst>
  <p:sldSz cx="9144000" cy="5143500" type="screen16x9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0" autoAdjust="0"/>
    <p:restoredTop sz="99900" autoAdjust="0"/>
  </p:normalViewPr>
  <p:slideViewPr>
    <p:cSldViewPr snapToGrid="0" snapToObjects="1">
      <p:cViewPr varScale="1">
        <p:scale>
          <a:sx n="150" d="100"/>
          <a:sy n="150" d="100"/>
        </p:scale>
        <p:origin x="492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DA1C-AA06-4412-B3FE-A4E808DF2920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3A6F-5875-40DA-B53D-1ED648966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18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2E4A-5DDF-4096-9D06-F3190C7EC199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B27A6-3006-45BF-BACA-0F797FF25A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4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AH_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3999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/>
          <a:lstStyle/>
          <a:p>
            <a:fld id="{03EC00C8-F1B7-2944-9586-9D7BE099D493}" type="datetimeFigureOut">
              <a:rPr lang="fi-FI" smtClean="0"/>
              <a:pPr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4405C51C-2442-D142-9BF9-4937EC59EA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_LOGO_RGB_WHIT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86" y="583090"/>
            <a:ext cx="6594045" cy="40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_kuva_juliste+tyt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9"/>
            <a:ext cx="9196188" cy="5167089"/>
          </a:xfrm>
          <a:prstGeom prst="rect">
            <a:avLst/>
          </a:prstGeom>
        </p:spPr>
      </p:pic>
      <p:pic>
        <p:nvPicPr>
          <p:cNvPr id="6" name="Picture 5" descr="TAI-logo_NEGA_NoTx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_kuva_kirjaim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9"/>
            <a:ext cx="9196188" cy="516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CC0A2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 descr="LUUPPI_1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9144000" cy="25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AI-logo_NEGA_NoTx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2" r:id="rId3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CC0A20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680" r:id="rId4"/>
    <p:sldLayoutId id="2147483681" r:id="rId5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3" name="Picture 2" descr="TAI-logo_NEGA_NoTxt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6" r:id="rId3"/>
    <p:sldLayoutId id="2147483689" r:id="rId4"/>
    <p:sldLayoutId id="2147483690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uai.fi/turun-ammatti-instituutti/tyo-ja-yrityselama/tyoelamapalaut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uai.fi/turun-ammatti-instituutti/hakijalle/jatkuva-haku/jatkuva-haku-haussa-olevat-koulutukset-2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it.jao.fi/parasta_osaamista/osaamisen-arviointioppaat/" TargetMode="External"/><Relationship Id="rId3" Type="http://schemas.openxmlformats.org/officeDocument/2006/relationships/hyperlink" Target="https://www.finlex.fi/fi/laki/ajantasa/2003/20030434" TargetMode="External"/><Relationship Id="rId7" Type="http://schemas.openxmlformats.org/officeDocument/2006/relationships/hyperlink" Target="http://www.turkuai.fi/laatukasikirja" TargetMode="External"/><Relationship Id="rId2" Type="http://schemas.openxmlformats.org/officeDocument/2006/relationships/hyperlink" Target="https://www.finlex.fi/fi/laki/alkup/2017/2017053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perusteet.opintopolku.fi/#/fi/opas/4426603/tiedot" TargetMode="External"/><Relationship Id="rId5" Type="http://schemas.openxmlformats.org/officeDocument/2006/relationships/hyperlink" Target="https://eperusteet.opintopolku.fi/#/fi/opas/4343283/tiedot" TargetMode="External"/><Relationship Id="rId4" Type="http://schemas.openxmlformats.org/officeDocument/2006/relationships/hyperlink" Target="https://www.finlex.fi/fi/laki/alkup/2017/2017067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5600" dirty="0"/>
              <a:t>Ammatillisissa tutkinnon osissa </a:t>
            </a:r>
            <a:r>
              <a:rPr lang="fi-FI" sz="5600" b="1" dirty="0"/>
              <a:t>opettaja ja työelämän edustaja</a:t>
            </a:r>
            <a:r>
              <a:rPr lang="fi-FI" sz="5600" dirty="0"/>
              <a:t>, joilla on</a:t>
            </a:r>
            <a:endParaRPr lang="fi-FI" sz="56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suoritettavaan tutkintoon ja erityisesti arvioitavaan tutkinnon osaan liittyvä ammattitaito ja osaaminen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perehtyneisyys arviointiin 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perehtyneisyys suoritettavan tutkinnon perusteisiin.</a:t>
            </a:r>
          </a:p>
          <a:p>
            <a:pPr marL="344750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Arvioija ilmoittaa itse </a:t>
            </a:r>
            <a:r>
              <a:rPr lang="fi-FI" sz="5600" b="1" dirty="0">
                <a:solidFill>
                  <a:prstClr val="black"/>
                </a:solidFill>
              </a:rPr>
              <a:t>esteellisyytensä</a:t>
            </a:r>
            <a:r>
              <a:rPr lang="fi-FI" sz="5600" dirty="0">
                <a:solidFill>
                  <a:prstClr val="black"/>
                </a:solidFill>
              </a:rPr>
              <a:t> hallintolain mukaisten perusteiden vuoksi: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Läheisyys, hyöty tai vahinko, toimeksiantosuhde sekä erityiset syyt, joiden takia  puolueettomuus voi vaarantua.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8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ARVIOIJIEN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910" y="1216962"/>
            <a:ext cx="6733382" cy="304184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4800" dirty="0"/>
              <a:t>Arviointi on </a:t>
            </a:r>
            <a:r>
              <a:rPr lang="fi-FI" sz="4800" b="1" dirty="0"/>
              <a:t>julkinen hallintotehtävä</a:t>
            </a:r>
            <a:r>
              <a:rPr lang="fi-FI" sz="4800" dirty="0"/>
              <a:t>.</a:t>
            </a:r>
          </a:p>
          <a:p>
            <a:pPr>
              <a:lnSpc>
                <a:spcPct val="120000"/>
              </a:lnSpc>
            </a:pPr>
            <a:r>
              <a:rPr lang="fi-FI" sz="4800" dirty="0"/>
              <a:t>Arvioijien tehtäviä ovat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Opiskelijan </a:t>
            </a:r>
            <a:r>
              <a:rPr lang="fi-FI" sz="4800" b="1" dirty="0"/>
              <a:t>osaamisen arviointi näytössä </a:t>
            </a:r>
            <a:r>
              <a:rPr lang="fi-FI" sz="4800" dirty="0"/>
              <a:t>ja muussa osaamisen osoittamisessa. Arviointi tehdään </a:t>
            </a:r>
            <a:r>
              <a:rPr lang="fi-FI" sz="4800" b="1" dirty="0"/>
              <a:t>tutkinnon osittain</a:t>
            </a:r>
            <a:r>
              <a:rPr lang="fi-FI" sz="4800" dirty="0"/>
              <a:t>.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Arviointinsa </a:t>
            </a:r>
            <a:r>
              <a:rPr lang="fi-FI" sz="4800" b="1" dirty="0"/>
              <a:t>dokumentointi</a:t>
            </a:r>
            <a:r>
              <a:rPr lang="fi-FI" sz="4800" dirty="0"/>
              <a:t> niin, että arviointi toisen arvioijan kanssa onnistuu.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Opiskelijan kannustaminen </a:t>
            </a:r>
            <a:r>
              <a:rPr lang="fi-FI" sz="4800" b="1" dirty="0"/>
              <a:t>itsearviointiin</a:t>
            </a:r>
            <a:r>
              <a:rPr lang="fi-FI" sz="4800" dirty="0"/>
              <a:t>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Arviointikeskusteluun</a:t>
            </a:r>
            <a:r>
              <a:rPr lang="fi-FI" sz="4800" dirty="0"/>
              <a:t> osallistuminen ja </a:t>
            </a:r>
            <a:r>
              <a:rPr lang="fi-FI" sz="4800" b="1" dirty="0"/>
              <a:t>arviointipäätöksen tekeminen </a:t>
            </a:r>
            <a:r>
              <a:rPr lang="fi-FI" sz="4800" dirty="0"/>
              <a:t>yhdessä toisen arvioijan kanssa.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Palautteen antaminen </a:t>
            </a:r>
            <a:r>
              <a:rPr lang="fi-FI" sz="4800" dirty="0"/>
              <a:t>opiskelijan osaamisesta.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Arvioinnin tarkistaminen </a:t>
            </a:r>
            <a:r>
              <a:rPr lang="fi-FI" sz="4800" dirty="0"/>
              <a:t>toisen arvioijan kanssa, jos opiskelijaa sitä pyytää.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35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EETTISYYS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5600" dirty="0"/>
              <a:t>Toimin ammatissani vastuullisesti, oikeudenmukaisesti, rohkeasti ja rehellisesti.</a:t>
            </a:r>
          </a:p>
          <a:p>
            <a:r>
              <a:rPr lang="fi-FI" sz="5600" dirty="0"/>
              <a:t>Edistän suvaitsevaisuutta ja kulttuurien välistä ymmärtämystä.</a:t>
            </a:r>
          </a:p>
          <a:p>
            <a:r>
              <a:rPr lang="fi-FI" sz="5600" dirty="0"/>
              <a:t>Kunnioitan yksityisyyden suojaa.</a:t>
            </a:r>
          </a:p>
          <a:p>
            <a:r>
              <a:rPr lang="fi-FI" sz="5600" dirty="0"/>
              <a:t>Kunnioitan toisen henkistä omaisuutta ja tekijänoikeuksia.</a:t>
            </a:r>
          </a:p>
          <a:p>
            <a:r>
              <a:rPr lang="fi-FI" sz="5600" dirty="0"/>
              <a:t>Kehitän jatkuvasti itseäni ja erityisesti ammatillista osaamistani.</a:t>
            </a:r>
          </a:p>
          <a:p>
            <a:r>
              <a:rPr lang="fi-FI" sz="5600" dirty="0"/>
              <a:t>Pidän huolta itsestäni ja toisista.</a:t>
            </a:r>
          </a:p>
          <a:p>
            <a:r>
              <a:rPr lang="fi-FI" sz="5600" dirty="0"/>
              <a:t>Muuta ?</a:t>
            </a:r>
          </a:p>
          <a:p>
            <a:pPr marL="0" indent="0">
              <a:buNone/>
            </a:pPr>
            <a:r>
              <a:rPr lang="fi-FI" sz="2200" dirty="0"/>
              <a:t>Lähde: Olli Vuorinen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49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ARVIOINTIMENETELMÄT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Vain yhdellä menetelmällä ei useinkaan päästä laadukkaaseen tulokseen.</a:t>
            </a:r>
          </a:p>
          <a:p>
            <a:r>
              <a:rPr lang="fi-FI" b="1" dirty="0"/>
              <a:t>Arviointimenetelmiä</a:t>
            </a:r>
            <a:r>
              <a:rPr lang="fi-FI" dirty="0"/>
              <a:t> voivat olla:</a:t>
            </a:r>
          </a:p>
          <a:p>
            <a:pPr lvl="1"/>
            <a:r>
              <a:rPr lang="fi-FI" dirty="0"/>
              <a:t>työskentelyn seuraaminen ja havainnointi</a:t>
            </a:r>
          </a:p>
          <a:p>
            <a:pPr lvl="1"/>
            <a:r>
              <a:rPr lang="fi-FI" dirty="0"/>
              <a:t>kyseleminen, keskusteleminen, haastatteleminen</a:t>
            </a:r>
          </a:p>
          <a:p>
            <a:pPr lvl="1"/>
            <a:r>
              <a:rPr lang="fi-FI" dirty="0"/>
              <a:t>kuvien tai videoiden avulla arviointi</a:t>
            </a:r>
          </a:p>
          <a:p>
            <a:pPr lvl="1"/>
            <a:r>
              <a:rPr lang="fi-FI" dirty="0"/>
              <a:t>kirjallisten dokumenttien arviointi</a:t>
            </a:r>
          </a:p>
        </p:txBody>
      </p:sp>
    </p:spTree>
    <p:extLst>
      <p:ext uri="{BB962C8B-B14F-4D97-AF65-F5344CB8AC3E}">
        <p14:creationId xmlns:p14="http://schemas.microsoft.com/office/powerpoint/2010/main" val="246242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DOKUMENTOINTI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Osaamisen arvioijat dokumentoivat ja kirjaavat arviointinsa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arviointilomakkeelle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Arvioijat kirjaavat arviointilomakkeelle havaintonsa opiskelijan osaamisesta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arviointikriteerittäin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 allekirjoittavat dokumentin sekä antavat sen arvioivalle opettajalle arviointikeskustelun päätteeksi.</a:t>
            </a: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17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ARVIOINTIAINEISTO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Osaamisen arvioinnissa mukana ollut opettaja 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</a:rPr>
              <a:t>vastaa siitä, että arviointiin liittyvä arviointiaineisto (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arvioijien osaamisen arvioinnit, jotka on kirjattu arviointilomakkeelle sekä arvioijien allekirjoittama arviointipäätös. Lisäksi mahdolliset näytön aikana syntyneet tutkinnonperusteiden edellyttämät dokumentit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</a:rPr>
              <a:t>) säilytetään 6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kk arviointikeskustelun jälkeen</a:t>
            </a:r>
            <a:r>
              <a:rPr lang="fi-FI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77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ARVIOINTIKESKUSTELU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5224" y="1045526"/>
            <a:ext cx="6733382" cy="304184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Arvioijat sopivat arviointikeskustelun ajankohdan viipymättä näytön jälkeen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Arvioijat ja opiskelija kokoontuvat arviointikeskusteluun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Arvioijat kuulevat opiskelijan mahdolliset suulliset täydennykset ja kuulevat/lukevat opiskelijan itsearvioinnin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Mikäli näyttöä on täydennetty muulla osaamisen osoittamisella (pois lukien suullinen), tuodaan se arvioituna arviointikeskusteluun.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Arvioijat pyytävät tarvittaessa opiskelijaa poistumaan 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Arvioijat keskustelevat opiskelijan osaamisesta ja määrittelevät perustutkinnossa arvosanan yhteiseen näkemykseen perustuen. Arvioijat keskustelevat omien muistiinpanojensa pohjalta, joita ovat kirjanneet näytön aikana arviointilomakkeelle. 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Arvioijat tekevät arviointipäätöksen.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Arvioijat dokumentoivat päätöksen perusteluineen.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Arvioijat antavat opiskelijalle tiedoksi arvioinnin ja ohjeet arvioinnin tarkistamisesta ja oikaisusta.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Arvioijat antavat opiskelijalle palautetta hänen osaamisestaan.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958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ARVIOINNISTA PÄÄTTÄMINEN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Osaamisen arvioijat tekevät opiskelijan osaamista koskevan arviointipäätöksen tutkinnon osittain </a:t>
            </a: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yksimielisesti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Arvioinnin perusteluiden tulee aina perustua 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tutkinnon osan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ammattitaitovaatimuksiin ja arvioinnin kriteereihin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Perusteluihin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kirjataan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keskeiset ammattitaitovaatimukset ja arviointikriteerit annetulle arvosanalle.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Arvioinnista päätetään aina </a:t>
            </a: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yhdessä keskustellen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(työelämän arvioija ja opettaja-arvioija) arviointikeskustelussa. Opiskelijaa voidaan pyytää poistumaan keskustelusta arviointipäätöksen tekemisen ajaksi.</a:t>
            </a: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77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PALAUTTEEN ANTAMINEN OPISKELIJAN OSAAMISESTA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Hyvää arviointitapaan kuuluu palautteen antaminen opiskelijan osaamisesta.</a:t>
            </a:r>
          </a:p>
          <a:p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arvioijat antavat opiskelijalle </a:t>
            </a:r>
            <a:r>
              <a:rPr lang="fi-FI" sz="1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suullisen palautteen </a:t>
            </a: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arviointikeskustelun jälkeen.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Molemmat arvioijat antavat palautetta opiskelijalle hänen osaamisestaan; </a:t>
            </a:r>
            <a:r>
              <a:rPr lang="fi-FI" sz="1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vahvuuksista ja kehittämiskohteista</a:t>
            </a: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Palautteella ohjataan ja kannustetaan osaamisen ja ammattitaidon kehittymiseen sekä vahvistetaan edellytyksiä itsearviointiin ja palautteen vastaanottamiseen.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33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ARVIOINTIPÄÄTÖKSEN DOKUMENTOINTI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Ammatillisissa tutkinnon osissa arvioijat dokumentoivat yhteisesti päättämänsä arvioinnin arviointipäätökseen ja perustelevat arviointinsa tutkinnon perusteiden ammattitaitovaatimusten ja osaamisen arvioinnin mukaisesti.</a:t>
            </a:r>
          </a:p>
          <a:p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Osaamisen arviointi kirjataan ja allekirjoitetaan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arviointikeskustelussa.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768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OSAAMISEN ARVIOINTI NÄYTÖSSÄ</a:t>
            </a:r>
          </a:p>
        </p:txBody>
      </p:sp>
    </p:spTree>
    <p:extLst>
      <p:ext uri="{BB962C8B-B14F-4D97-AF65-F5344CB8AC3E}">
        <p14:creationId xmlns:p14="http://schemas.microsoft.com/office/powerpoint/2010/main" val="246166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Hanke DD\St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7" y="1150860"/>
            <a:ext cx="2409732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HYLÄTTY!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8404" y="1174175"/>
            <a:ext cx="5832648" cy="1404156"/>
          </a:xfrm>
        </p:spPr>
        <p:txBody>
          <a:bodyPr>
            <a:noAutofit/>
          </a:bodyPr>
          <a:lstStyle/>
          <a:p>
            <a:r>
              <a:rPr lang="fi-FI" sz="1400" dirty="0"/>
              <a:t>”Reilu hylätty on parempi kuin armosta hyväksytty.”</a:t>
            </a:r>
          </a:p>
          <a:p>
            <a:r>
              <a:rPr lang="fi-FI" sz="1400" b="1" dirty="0"/>
              <a:t>Hylätyn suorituksen saa uusia</a:t>
            </a:r>
            <a:r>
              <a:rPr lang="fi-FI" sz="1400" dirty="0"/>
              <a:t>.</a:t>
            </a:r>
          </a:p>
          <a:p>
            <a:r>
              <a:rPr lang="fi-FI" sz="1400" dirty="0"/>
              <a:t>Opiskelijalla on oikeus saada tieto arviointiperusteiden soveltamisesta osaamisensa arviointiin. </a:t>
            </a:r>
          </a:p>
        </p:txBody>
      </p:sp>
    </p:spTree>
    <p:extLst>
      <p:ext uri="{BB962C8B-B14F-4D97-AF65-F5344CB8AC3E}">
        <p14:creationId xmlns:p14="http://schemas.microsoft.com/office/powerpoint/2010/main" val="251410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UUSIMINEN JA KOROTTAMINEN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287716"/>
            <a:ext cx="6048672" cy="3274051"/>
          </a:xfrm>
        </p:spPr>
        <p:txBody>
          <a:bodyPr/>
          <a:lstStyle/>
          <a:p>
            <a:r>
              <a:rPr lang="fi-FI" dirty="0"/>
              <a:t>Opiskelijalle tulee järjestää mahdollisuus osaamisen osoittamisen (näyttö) </a:t>
            </a:r>
            <a:r>
              <a:rPr lang="fi-FI" b="1" dirty="0"/>
              <a:t>uusimiseen</a:t>
            </a:r>
            <a:r>
              <a:rPr lang="fi-FI" dirty="0"/>
              <a:t>, jos opiskelijan osaamisen arviointi on hylätty. </a:t>
            </a:r>
          </a:p>
          <a:p>
            <a:r>
              <a:rPr lang="fi-FI" dirty="0"/>
              <a:t>Opiskelijalle tulee järjestää mahdollisuus myös osaamisen arvioinnin perusteella annetun hyväksytyn </a:t>
            </a:r>
            <a:r>
              <a:rPr lang="fi-FI" b="1" dirty="0"/>
              <a:t>arvosanan korottamiseen</a:t>
            </a:r>
            <a:r>
              <a:rPr lang="fi-FI" dirty="0"/>
              <a:t> (koskee perustutkintoja). </a:t>
            </a:r>
          </a:p>
        </p:txBody>
      </p:sp>
    </p:spTree>
    <p:extLst>
      <p:ext uri="{BB962C8B-B14F-4D97-AF65-F5344CB8AC3E}">
        <p14:creationId xmlns:p14="http://schemas.microsoft.com/office/powerpoint/2010/main" val="299015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TARKISTAMINEN JA OIKAISU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Opiskelija </a:t>
            </a:r>
            <a:r>
              <a:rPr lang="fi-FI" sz="1400" b="1" dirty="0">
                <a:solidFill>
                  <a:prstClr val="black"/>
                </a:solidFill>
              </a:rPr>
              <a:t>voi pyytää arvioijiltaan kirjallisesti arvioinnin tarkistamista </a:t>
            </a:r>
            <a:r>
              <a:rPr lang="fi-FI" sz="1400" dirty="0">
                <a:solidFill>
                  <a:prstClr val="black"/>
                </a:solidFill>
              </a:rPr>
              <a:t>14 päivän kuluessa siitä, kun hän on saanut tiedokseen arvioinnin.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Arvioijien on tehtävä päätös arvioinnin tarkistamisesta viipymättä.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Opiskelija voi pyytää asianomaiselta </a:t>
            </a:r>
            <a:r>
              <a:rPr lang="fi-FI" sz="1400" b="1" dirty="0">
                <a:solidFill>
                  <a:prstClr val="black"/>
                </a:solidFill>
              </a:rPr>
              <a:t>työelämätoimikunnalta kirjallisesti oikaisua </a:t>
            </a:r>
            <a:r>
              <a:rPr lang="fi-FI" sz="1400" dirty="0">
                <a:solidFill>
                  <a:prstClr val="black"/>
                </a:solidFill>
              </a:rPr>
              <a:t>arvioinnin tarkistamista koskevaan päätökseen. Oikaisua on pyydettävä 14 päivän kuluessa siitä, kun opiskelija on saanut tiedokseen päätöksen arvioinnin tarkistamisesta. 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arviointi on ilmeisesti virheellinen, työelämätoimikunta voi määrätä uuden arvioinnin sekä perustellusta syystä edellyttää koulutuksen järjestäjää asettamaan uudet arvioijat (huom. ei tarkoita uutta näyttöä)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lang="fi-FI" sz="1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63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Koulutuksen järjestäjän tulee antaa opiskelijalle </a:t>
            </a:r>
            <a:r>
              <a:rPr lang="fi-FI" sz="1400" b="1" dirty="0">
                <a:solidFill>
                  <a:prstClr val="black"/>
                </a:solidFill>
              </a:rPr>
              <a:t>tutkintotodistus</a:t>
            </a:r>
            <a:r>
              <a:rPr lang="fi-FI" sz="1400" dirty="0">
                <a:solidFill>
                  <a:prstClr val="black"/>
                </a:solidFill>
              </a:rPr>
              <a:t>, kun tutkinto on suoritettu:</a:t>
            </a:r>
          </a:p>
          <a:p>
            <a:pPr lvl="1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kaikki tutkinnon muodostumiseksi vaadittavat tutkinnon osat on suoritettu hyväksytysti.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opiskelija suorittaa vain tutkinnon osan tai osia, koulutuksen järjestäjän tulee antaa hänelle </a:t>
            </a:r>
            <a:r>
              <a:rPr lang="fi-FI" sz="1400" b="1" dirty="0">
                <a:solidFill>
                  <a:prstClr val="black"/>
                </a:solidFill>
              </a:rPr>
              <a:t>todistus suoritetuista tutkinnon osista</a:t>
            </a:r>
            <a:r>
              <a:rPr lang="fi-FI" sz="1400" dirty="0">
                <a:solidFill>
                  <a:prstClr val="black"/>
                </a:solidFill>
              </a:rPr>
              <a:t>. 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latin typeface="Arial" panose="020B0604020202020204" pitchFamily="34" charset="0"/>
                <a:ea typeface="Times New Roman" panose="02020603050405020304" pitchFamily="18" charset="0"/>
              </a:rPr>
              <a:t>Todistukseen liitetään </a:t>
            </a:r>
            <a:r>
              <a:rPr lang="fi-FI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opintosuoriteote</a:t>
            </a:r>
            <a:r>
              <a:rPr lang="fi-FI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josta ilmenevät opiskelijan suorittamat yhteisten tutkinnon osien pakolliset ja valinnaiset osa-alueet sekä niiden osaamispisteet ja arvosanat ja muut tutkinnon osaa pienemmät kokonaisuudet. </a:t>
            </a:r>
            <a:endParaRPr lang="fi-FI" sz="14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opiskelija ei ole saavuttanut keskeisiä tutkinnon osien ammattitaitovaatimuksia osaamisen arvioinnin </a:t>
            </a:r>
            <a:r>
              <a:rPr lang="fi-FI" sz="1400" b="1" dirty="0">
                <a:solidFill>
                  <a:prstClr val="black"/>
                </a:solidFill>
              </a:rPr>
              <a:t>mukauttamisen tai poikkeamisen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  <a:r>
              <a:rPr lang="fi-FI" sz="1400" b="1" dirty="0">
                <a:solidFill>
                  <a:prstClr val="black"/>
                </a:solidFill>
              </a:rPr>
              <a:t>vuoksi, koulutuksen järjestäjä antaa todistuksen opiskelijan osaamisesta.</a:t>
            </a:r>
            <a:r>
              <a:rPr lang="fi-FI" sz="1400" dirty="0">
                <a:solidFill>
                  <a:prstClr val="black"/>
                </a:solidFill>
              </a:rPr>
              <a:t> Todistus sisältää sanallisen kuvauksen opiskelijan osaamisesta.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28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TUTKINTOKOHTAISET ARVIOINTIKYSYMYKSET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64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TYÖELÄMÄPALAUTE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Työelämäpalaute | Turun ammatti-instituutti (turkuai.fi)</a:t>
            </a:r>
            <a:endParaRPr lang="fi-FI" dirty="0"/>
          </a:p>
          <a:p>
            <a:r>
              <a:rPr lang="fi-FI" dirty="0"/>
              <a:t>VALTAKUNNALLINEN 07/2021 ALKAEN</a:t>
            </a:r>
          </a:p>
        </p:txBody>
      </p:sp>
    </p:spTree>
    <p:extLst>
      <p:ext uri="{BB962C8B-B14F-4D97-AF65-F5344CB8AC3E}">
        <p14:creationId xmlns:p14="http://schemas.microsoft.com/office/powerpoint/2010/main" val="152574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MUUTTUVAT OSAAMISTARPEET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MOBIILIOHJAUS JA –ARVIOINTI - </a:t>
            </a:r>
            <a:r>
              <a:rPr lang="fi-FI" dirty="0" err="1"/>
              <a:t>MobilTAI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85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ARVIOINTIOSAAMISEN YLLÄPITÄMISEN MAHDOLLISUUDET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TAIn</a:t>
            </a:r>
            <a:r>
              <a:rPr lang="fi-FI" dirty="0"/>
              <a:t> jatkuvan haun koulutuksista löytyvät myös työpaikkaohjaajana ja arvioijana toimimiseen liittyvät koulutukset osoitteesta</a:t>
            </a:r>
          </a:p>
          <a:p>
            <a:r>
              <a:rPr lang="fi-FI" dirty="0">
                <a:hlinkClick r:id="rId2"/>
              </a:rPr>
              <a:t>Työpaikkaohjaajien koulutusohjelmat | Turun ammatti-instituutti (turkuai.fi)</a:t>
            </a:r>
          </a:p>
        </p:txBody>
      </p:sp>
    </p:spTree>
    <p:extLst>
      <p:ext uri="{BB962C8B-B14F-4D97-AF65-F5344CB8AC3E}">
        <p14:creationId xmlns:p14="http://schemas.microsoft.com/office/powerpoint/2010/main" val="3013790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 ja linkit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fi-FI" sz="4400" dirty="0">
                <a:hlinkClick r:id="rId2"/>
              </a:rPr>
              <a:t>Laki ammatillisesta koulutuksesta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3"/>
              </a:rPr>
              <a:t>Hallintolaki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4"/>
              </a:rPr>
              <a:t>Asetus ammatillisesta koulutuksesta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5"/>
              </a:rPr>
              <a:t>Näytöt ja osaamisen arviointi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6"/>
              </a:rPr>
              <a:t>Erityinen tuki ammatillisessa koulutuksessa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 err="1">
                <a:hlinkClick r:id="rId7"/>
              </a:rPr>
              <a:t>TAIn</a:t>
            </a:r>
            <a:r>
              <a:rPr lang="fi-FI" sz="4400" dirty="0">
                <a:hlinkClick r:id="rId7"/>
              </a:rPr>
              <a:t> toimintaohjeet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8"/>
              </a:rPr>
              <a:t>Parasta osaamista-hankkeen arviointioppaat</a:t>
            </a:r>
            <a:endParaRPr lang="fi-FI" sz="44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73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6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62109" y="1216961"/>
            <a:ext cx="6733382" cy="304184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 on </a:t>
            </a:r>
            <a:r>
              <a:rPr lang="fi-FI" sz="5600" b="1" dirty="0">
                <a:solidFill>
                  <a:prstClr val="black"/>
                </a:solidFill>
              </a:rPr>
              <a:t>opiskelijan tilaisuus osoittaa osaamisensa</a:t>
            </a:r>
            <a:r>
              <a:rPr lang="fi-FI" sz="5600" dirty="0">
                <a:solidFill>
                  <a:prstClr val="black"/>
                </a:solidFill>
              </a:rPr>
              <a:t>. Vähintään yksi arvioija on aina paikalla näytössä.</a:t>
            </a:r>
          </a:p>
          <a:p>
            <a:pPr lvl="0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 suunnitellaan yksilöllisesti - HOKS </a:t>
            </a:r>
          </a:p>
          <a:p>
            <a:pPr lvl="1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Näytön </a:t>
            </a:r>
            <a:r>
              <a:rPr lang="fi-FI" sz="5600" b="1" dirty="0">
                <a:solidFill>
                  <a:prstClr val="black"/>
                </a:solidFill>
              </a:rPr>
              <a:t>ajankohta on määriteltävä</a:t>
            </a:r>
            <a:r>
              <a:rPr lang="fi-FI" sz="5600" dirty="0">
                <a:solidFill>
                  <a:prstClr val="black"/>
                </a:solidFill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fi-FI" sz="5600" b="1" dirty="0"/>
              <a:t>NÄYTTÖ</a:t>
            </a:r>
            <a:r>
              <a:rPr lang="fi-FI" sz="5600" dirty="0"/>
              <a:t>=	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käytännön </a:t>
            </a:r>
            <a:r>
              <a:rPr lang="fi-FI" sz="5600" b="1" dirty="0"/>
              <a:t>työtehtävät työpaikalla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tutkinnon edellyttämät dokumentit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tutkinnon edellyttämät erillispätevyydet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näytön aikana syntyvät dokumentit</a:t>
            </a:r>
          </a:p>
          <a:p>
            <a:pPr lvl="1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Näyttöä voidaan täydentää käytännön työtehtävien lisäksi tutkinnon perusteissa kuvatuilla tavoilla (muu osaamisen osoittaminen). Täydentäminen tehdään ennen arviointikeskustelua.</a:t>
            </a:r>
          </a:p>
          <a:p>
            <a:pPr lvl="1">
              <a:lnSpc>
                <a:spcPct val="120000"/>
              </a:lnSpc>
            </a:pPr>
            <a:endParaRPr lang="fi-FI" sz="14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7625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20636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NÄYTTÖYMPÄRISTÖ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prstClr val="black"/>
                </a:solidFill>
              </a:rPr>
              <a:t>Näyttöympäristö on pääsääntöisesti </a:t>
            </a:r>
            <a:r>
              <a:rPr lang="fi-FI" sz="1800" b="1" dirty="0">
                <a:solidFill>
                  <a:prstClr val="black"/>
                </a:solidFill>
              </a:rPr>
              <a:t>oikea työpaikka</a:t>
            </a:r>
            <a:r>
              <a:rPr lang="fi-FI" sz="1800" dirty="0">
                <a:solidFill>
                  <a:prstClr val="black"/>
                </a:solidFill>
              </a:rPr>
              <a:t>, jossa voi osoittaa tutkinnon perusteissa määrättyä osaamista.</a:t>
            </a:r>
          </a:p>
          <a:p>
            <a:r>
              <a:rPr lang="fi-FI" sz="1800" dirty="0">
                <a:solidFill>
                  <a:prstClr val="black"/>
                </a:solidFill>
              </a:rPr>
              <a:t>Perustellusta syystä näyttöympäristö voi olla oppilaitoksen oppimisympäristö.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05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Kattavuus</a:t>
            </a:r>
          </a:p>
          <a:p>
            <a:pPr lvl="1"/>
            <a:r>
              <a:rPr lang="fi-FI" dirty="0"/>
              <a:t>Oikeat työtehtävät oikeassa näyttöympäristössä</a:t>
            </a:r>
          </a:p>
          <a:p>
            <a:pPr lvl="1"/>
            <a:r>
              <a:rPr lang="fi-FI" dirty="0"/>
              <a:t>Kaikki ammattitaitovaatimukset arvioidaan</a:t>
            </a:r>
          </a:p>
          <a:p>
            <a:pPr lvl="1"/>
            <a:r>
              <a:rPr lang="fi-FI" dirty="0"/>
              <a:t>Tutkinnon perusteissa edellytetyt dokumentit, muu osaamisen osoittaminen, simuloidut tilanteet</a:t>
            </a:r>
          </a:p>
          <a:p>
            <a:r>
              <a:rPr lang="fi-FI" b="1" dirty="0"/>
              <a:t>Luotettavuus</a:t>
            </a:r>
          </a:p>
          <a:p>
            <a:pPr lvl="1"/>
            <a:r>
              <a:rPr lang="fi-FI" dirty="0"/>
              <a:t>Arviointi perustuu voimassa oleva lainsäädäntö, tutkintojen perusteisiin, koulutuksen järjestäjän osaamisen arvioinnin toteuttamissuunnitelmaan, opiskelijan HOKS ja oikein valittuihin arvioijiin</a:t>
            </a:r>
          </a:p>
          <a:p>
            <a:pPr lvl="1"/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KATTAVUUS JA LUOTETTAVUUS</a:t>
            </a:r>
          </a:p>
        </p:txBody>
      </p:sp>
    </p:spTree>
    <p:extLst>
      <p:ext uri="{BB962C8B-B14F-4D97-AF65-F5344CB8AC3E}">
        <p14:creationId xmlns:p14="http://schemas.microsoft.com/office/powerpoint/2010/main" val="23722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AMMATTITAITOVAATIMUKSET JA ARVIOINTIKRITEERIT 1.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Esimerkki elintarvikealan perustutkinnosta: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94223"/>
              </p:ext>
            </p:extLst>
          </p:nvPr>
        </p:nvGraphicFramePr>
        <p:xfrm>
          <a:off x="1927654" y="1915297"/>
          <a:ext cx="5430795" cy="3120083"/>
        </p:xfrm>
        <a:graphic>
          <a:graphicData uri="http://schemas.openxmlformats.org/drawingml/2006/table">
            <a:tbl>
              <a:tblPr/>
              <a:tblGrid>
                <a:gridCol w="814619">
                  <a:extLst>
                    <a:ext uri="{9D8B030D-6E8A-4147-A177-3AD203B41FA5}">
                      <a16:colId xmlns:a16="http://schemas.microsoft.com/office/drawing/2014/main" val="228192781"/>
                    </a:ext>
                  </a:extLst>
                </a:gridCol>
                <a:gridCol w="4616176">
                  <a:extLst>
                    <a:ext uri="{9D8B030D-6E8A-4147-A177-3AD203B41FA5}">
                      <a16:colId xmlns:a16="http://schemas.microsoft.com/office/drawing/2014/main" val="1776180012"/>
                    </a:ext>
                  </a:extLst>
                </a:gridCol>
              </a:tblGrid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 dirty="0">
                          <a:effectLst/>
                        </a:rPr>
                        <a:t>Tyydyttävä 1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5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>
                          <a:effectLst/>
                        </a:rPr>
                        <a:t>huolehtii henkilökohtaisesta hygieniastaan ja pukeutuu työkohteen vaatimusten mukaisesti,noudattaa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5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45848"/>
                  </a:ext>
                </a:extLst>
              </a:tr>
              <a:tr h="442723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Tyydyttävä 2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9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200">
                        <a:effectLst/>
                      </a:endParaRP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343115"/>
                  </a:ext>
                </a:extLst>
              </a:tr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Hyvä 3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9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>
                          <a:effectLst/>
                        </a:rPr>
                        <a:t>huolehtii henkilökohtaisesta hygieniastaan ja pukeutuu työkohteen vaatimusten mukaisesti, 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8270"/>
                  </a:ext>
                </a:extLst>
              </a:tr>
              <a:tr h="255568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Hyvä 4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200">
                        <a:effectLst/>
                      </a:endParaRP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D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654701"/>
                  </a:ext>
                </a:extLst>
              </a:tr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Kiitettävä 5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effectLst/>
                        </a:rPr>
                        <a:t>huolehtii henkilökohtaisesta hygieniastaan ja pukeutuu työkohteen vaatimusten mukaisesti, 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D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650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464" y="1700138"/>
            <a:ext cx="11335065" cy="7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Omavalvonta- ja hygieniavaatimusten mukaisesti toimiminen omassa työtehtävässä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Opiskelija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4910" y="637821"/>
            <a:ext cx="7412159" cy="741567"/>
          </a:xfrm>
        </p:spPr>
        <p:txBody>
          <a:bodyPr/>
          <a:lstStyle/>
          <a:p>
            <a:r>
              <a:rPr lang="fi-FI" dirty="0"/>
              <a:t>AMMATTITAITOVAATIMUKSET JA ARVIOINTIKRITEERIT 2. uudistuneet perustutkintojen perusteet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9EC28C1-500E-486E-A914-7D11F74C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1" y="1549400"/>
            <a:ext cx="3455229" cy="1181100"/>
          </a:xfrm>
          <a:prstGeom prst="rect">
            <a:avLst/>
          </a:prstGeom>
        </p:spPr>
      </p:pic>
      <p:pic>
        <p:nvPicPr>
          <p:cNvPr id="11" name="Kuva 10" descr="C:\Users\marianvi\AppData\Local\Microsoft\Windows\INetCache\Content.MSO\B8359DE3.tmp">
            <a:extLst>
              <a:ext uri="{FF2B5EF4-FFF2-40B4-BE49-F238E27FC236}">
                <a16:creationId xmlns:a16="http://schemas.microsoft.com/office/drawing/2014/main" id="{328004DB-A984-44A0-86F1-0FFF61549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55" y="1380826"/>
            <a:ext cx="4934945" cy="367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23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ARVIOINTIASTEIKOT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Tutkinnon osaamisen arvioinnin kriteerit kertovat riman, joka tulee ylittää</a:t>
            </a:r>
          </a:p>
          <a:p>
            <a:pPr lvl="1"/>
            <a:r>
              <a:rPr lang="fi-FI" dirty="0"/>
              <a:t>perustutkinnossa tasoille </a:t>
            </a:r>
            <a:r>
              <a:rPr lang="fi-FI" b="1" dirty="0"/>
              <a:t>tyydyttävä 1-2 – hyvä 3-4 – kiitettävä 5 </a:t>
            </a:r>
          </a:p>
          <a:p>
            <a:pPr lvl="1"/>
            <a:r>
              <a:rPr lang="fi-FI" dirty="0"/>
              <a:t>ammatti- ja erikoisammattitutkinnossa tasolle </a:t>
            </a:r>
            <a:r>
              <a:rPr lang="fi-FI" b="1" dirty="0"/>
              <a:t>hyväksytty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025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ERITYINEN TUKI SEKÄ ARVIOINNIN MUKAUTTAMINEN TAI AMMATTITAITOVAATIMUKSISTA POIKKEAMINEN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i-FI" sz="1500" b="1" dirty="0">
                <a:solidFill>
                  <a:prstClr val="black"/>
                </a:solidFill>
              </a:rPr>
              <a:t>Mukauttamisessa</a:t>
            </a:r>
            <a:r>
              <a:rPr lang="fi-FI" sz="1500" dirty="0">
                <a:solidFill>
                  <a:prstClr val="black"/>
                </a:solidFill>
              </a:rPr>
              <a:t> erityistä tukea saavalle opiskelijalle laaditaan yksilöllinen </a:t>
            </a:r>
            <a:r>
              <a:rPr lang="fi-FI" sz="1400" dirty="0">
                <a:solidFill>
                  <a:prstClr val="black"/>
                </a:solidFill>
              </a:rPr>
              <a:t>osaamisen</a:t>
            </a:r>
            <a:r>
              <a:rPr lang="fi-FI" sz="1500" dirty="0">
                <a:solidFill>
                  <a:prstClr val="black"/>
                </a:solidFill>
              </a:rPr>
              <a:t> arviointi opiskelijan henkilökohtaisten tavoitteiden ja valmiuksien mukaisesti. </a:t>
            </a:r>
          </a:p>
          <a:p>
            <a:pPr lvl="0"/>
            <a:r>
              <a:rPr lang="fi-FI" sz="1500" b="1" dirty="0">
                <a:solidFill>
                  <a:prstClr val="black"/>
                </a:solidFill>
              </a:rPr>
              <a:t>Poikkeamisessa</a:t>
            </a:r>
            <a:r>
              <a:rPr lang="fi-FI" sz="1500" dirty="0">
                <a:solidFill>
                  <a:prstClr val="black"/>
                </a:solidFill>
              </a:rPr>
              <a:t> tutkinnon suorittajan ei tarvitse osoittaa jotakin tutkinnon perusteiden edellyttämää osaamista esim. terveydellisistä syistä tai ”kohtuuttomuuden” vuoksi.</a:t>
            </a:r>
          </a:p>
          <a:p>
            <a:pPr lvl="0"/>
            <a:r>
              <a:rPr lang="fi-FI" sz="1500" dirty="0">
                <a:solidFill>
                  <a:prstClr val="black"/>
                </a:solidFill>
              </a:rPr>
              <a:t>Arviointi tehdään vertaamalla osaamista yksilöllisiin arviointikriteereihin (</a:t>
            </a:r>
            <a:r>
              <a:rPr lang="fi-FI" sz="1500" dirty="0" err="1">
                <a:solidFill>
                  <a:prstClr val="black"/>
                </a:solidFill>
              </a:rPr>
              <a:t>HOKSissa</a:t>
            </a:r>
            <a:r>
              <a:rPr lang="fi-FI" sz="1500" dirty="0">
                <a:solidFill>
                  <a:prstClr val="black"/>
                </a:solidFill>
              </a:rPr>
              <a:t>) ja todistukseen tulee tästä merkintä.</a:t>
            </a:r>
          </a:p>
          <a:p>
            <a:pPr lvl="0"/>
            <a:r>
              <a:rPr lang="fi-FI" sz="1500" dirty="0">
                <a:solidFill>
                  <a:prstClr val="black"/>
                </a:solidFill>
              </a:rPr>
              <a:t>Tutkinnon perusteet kertovat, mitä vaatimuksia ei voi mukauttaa ja mistä ei voi poiketa.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735310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una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1168</Words>
  <Application>Microsoft Office PowerPoint</Application>
  <PresentationFormat>Näytössä katseltava esitys (16:9)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inherit</vt:lpstr>
      <vt:lpstr>Lucida Grande</vt:lpstr>
      <vt:lpstr>Valkoinen</vt:lpstr>
      <vt:lpstr>Kuvalliset</vt:lpstr>
      <vt:lpstr>Punainen</vt:lpstr>
      <vt:lpstr>PowerPoint-esitys</vt:lpstr>
      <vt:lpstr>OSAAMISEN ARVIOINTI NÄYTÖSSÄ</vt:lpstr>
      <vt:lpstr>NÄYTTÖ</vt:lpstr>
      <vt:lpstr>NÄYTTÖYMPÄRISTÖ</vt:lpstr>
      <vt:lpstr>ARVIOINNIN KATTAVUUS JA LUOTETTAVUUS</vt:lpstr>
      <vt:lpstr>AMMATTITAITOVAATIMUKSET JA ARVIOINTIKRITEERIT 1.</vt:lpstr>
      <vt:lpstr>AMMATTITAITOVAATIMUKSET JA ARVIOINTIKRITEERIT 2. uudistuneet perustutkintojen perusteet</vt:lpstr>
      <vt:lpstr>ARVIOINTIASTEIKOT</vt:lpstr>
      <vt:lpstr>ERITYINEN TUKI SEKÄ ARVIOINNIN MUKAUTTAMINEN TAI AMMATTITAITOVAATIMUKSISTA POIKKEAMINEN </vt:lpstr>
      <vt:lpstr>ARVIOIJAT</vt:lpstr>
      <vt:lpstr>ARVIOIJIEN TEHTÄVÄT</vt:lpstr>
      <vt:lpstr>ARVIOINNIN EETTISYYS</vt:lpstr>
      <vt:lpstr>ARVIOINTIMENETELMÄT</vt:lpstr>
      <vt:lpstr>ARVIOINNIN DOKUMENTOINTI</vt:lpstr>
      <vt:lpstr>ARVIOINTIAINEISTO</vt:lpstr>
      <vt:lpstr>ARVIOINTIKESKUSTELU</vt:lpstr>
      <vt:lpstr>ARVIOINNISTA PÄÄTTÄMINEN</vt:lpstr>
      <vt:lpstr>PALAUTTEEN ANTAMINEN OPISKELIJAN OSAAMISESTA</vt:lpstr>
      <vt:lpstr>ARVIOINTIPÄÄTÖKSEN DOKUMENTOINTI</vt:lpstr>
      <vt:lpstr>HYLÄTTY!</vt:lpstr>
      <vt:lpstr>UUSIMINEN JA KOROTTAMINEN</vt:lpstr>
      <vt:lpstr>ARVIOINNIN TARKISTAMINEN JA OIKAISU</vt:lpstr>
      <vt:lpstr>TODISTUKSET</vt:lpstr>
      <vt:lpstr>TUTKINTOKOHTAISET ARVIOINTIKYSYMYKSET</vt:lpstr>
      <vt:lpstr>TYÖELÄMÄPALAUTE</vt:lpstr>
      <vt:lpstr>MUUTTUVAT OSAAMISTARPEET</vt:lpstr>
      <vt:lpstr>ARVIOINTIOSAAMISEN YLLÄPITÄMISEN MAHDOLLISUUDET</vt:lpstr>
      <vt:lpstr>Lähteet ja linkit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Tuike Kankare</cp:lastModifiedBy>
  <cp:revision>253</cp:revision>
  <cp:lastPrinted>2019-02-07T11:55:14Z</cp:lastPrinted>
  <dcterms:created xsi:type="dcterms:W3CDTF">2015-03-20T07:31:19Z</dcterms:created>
  <dcterms:modified xsi:type="dcterms:W3CDTF">2022-10-06T08:04:45Z</dcterms:modified>
</cp:coreProperties>
</file>